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85" r:id="rId4"/>
    <p:sldId id="287" r:id="rId5"/>
    <p:sldId id="286" r:id="rId6"/>
    <p:sldId id="297" r:id="rId7"/>
    <p:sldId id="288" r:id="rId8"/>
    <p:sldId id="303" r:id="rId9"/>
    <p:sldId id="299" r:id="rId10"/>
    <p:sldId id="302" r:id="rId11"/>
    <p:sldId id="298" r:id="rId12"/>
    <p:sldId id="289" r:id="rId13"/>
    <p:sldId id="301" r:id="rId14"/>
    <p:sldId id="300" r:id="rId1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8AA0"/>
    <a:srgbClr val="93BAC9"/>
    <a:srgbClr val="F27E8C"/>
    <a:srgbClr val="FCDA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4"/>
  </p:normalViewPr>
  <p:slideViewPr>
    <p:cSldViewPr snapToGrid="0">
      <p:cViewPr varScale="1">
        <p:scale>
          <a:sx n="108" d="100"/>
          <a:sy n="108" d="100"/>
        </p:scale>
        <p:origin x="73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rial"/>
      </a:defRPr>
    </a:lvl1pPr>
    <a:lvl2pPr indent="228600" latinLnBrk="0">
      <a:defRPr sz="1200">
        <a:latin typeface="+mn-lt"/>
        <a:ea typeface="+mn-ea"/>
        <a:cs typeface="+mn-cs"/>
        <a:sym typeface="Arial"/>
      </a:defRPr>
    </a:lvl2pPr>
    <a:lvl3pPr indent="457200" latinLnBrk="0">
      <a:defRPr sz="1200">
        <a:latin typeface="+mn-lt"/>
        <a:ea typeface="+mn-ea"/>
        <a:cs typeface="+mn-cs"/>
        <a:sym typeface="Arial"/>
      </a:defRPr>
    </a:lvl3pPr>
    <a:lvl4pPr indent="685800" latinLnBrk="0">
      <a:defRPr sz="1200">
        <a:latin typeface="+mn-lt"/>
        <a:ea typeface="+mn-ea"/>
        <a:cs typeface="+mn-cs"/>
        <a:sym typeface="Arial"/>
      </a:defRPr>
    </a:lvl4pPr>
    <a:lvl5pPr indent="914400" latinLnBrk="0">
      <a:defRPr sz="1200">
        <a:latin typeface="+mn-lt"/>
        <a:ea typeface="+mn-ea"/>
        <a:cs typeface="+mn-cs"/>
        <a:sym typeface="Arial"/>
      </a:defRPr>
    </a:lvl5pPr>
    <a:lvl6pPr indent="1143000" latinLnBrk="0">
      <a:defRPr sz="1200">
        <a:latin typeface="+mn-lt"/>
        <a:ea typeface="+mn-ea"/>
        <a:cs typeface="+mn-cs"/>
        <a:sym typeface="Arial"/>
      </a:defRPr>
    </a:lvl6pPr>
    <a:lvl7pPr indent="1371600" latinLnBrk="0">
      <a:defRPr sz="1200">
        <a:latin typeface="+mn-lt"/>
        <a:ea typeface="+mn-ea"/>
        <a:cs typeface="+mn-cs"/>
        <a:sym typeface="Arial"/>
      </a:defRPr>
    </a:lvl7pPr>
    <a:lvl8pPr indent="1600200" latinLnBrk="0">
      <a:defRPr sz="1200">
        <a:latin typeface="+mn-lt"/>
        <a:ea typeface="+mn-ea"/>
        <a:cs typeface="+mn-cs"/>
        <a:sym typeface="Arial"/>
      </a:defRPr>
    </a:lvl8pPr>
    <a:lvl9pPr indent="1828800" latinLnBrk="0">
      <a:defRPr sz="12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a:xfrm>
            <a:off x="381000" y="685800"/>
            <a:ext cx="6096000" cy="3429000"/>
          </a:xfrm>
        </p:spPr>
      </p:sp>
      <p:sp>
        <p:nvSpPr>
          <p:cNvPr id="3" name="Місце для нотаток 2"/>
          <p:cNvSpPr>
            <a:spLocks noGrp="1"/>
          </p:cNvSpPr>
          <p:nvPr>
            <p:ph type="body" idx="1"/>
          </p:nvPr>
        </p:nvSpPr>
        <p:spPr/>
        <p:txBody>
          <a:bodyPr/>
          <a:lstStyle/>
          <a:p>
            <a:endParaRPr lang="uk-UA" dirty="0"/>
          </a:p>
        </p:txBody>
      </p:sp>
    </p:spTree>
    <p:extLst>
      <p:ext uri="{BB962C8B-B14F-4D97-AF65-F5344CB8AC3E}">
        <p14:creationId xmlns:p14="http://schemas.microsoft.com/office/powerpoint/2010/main" val="3100625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414077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656296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015756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11" name="Текст назви"/>
          <p:cNvSpPr txBox="1">
            <a:spLocks noGrp="1"/>
          </p:cNvSpPr>
          <p:nvPr>
            <p:ph type="title"/>
          </p:nvPr>
        </p:nvSpPr>
        <p:spPr>
          <a:xfrm>
            <a:off x="1524000" y="1122362"/>
            <a:ext cx="9144000" cy="2387601"/>
          </a:xfrm>
          <a:prstGeom prst="rect">
            <a:avLst/>
          </a:prstGeom>
        </p:spPr>
        <p:txBody>
          <a:bodyPr anchor="b"/>
          <a:lstStyle>
            <a:lvl1pPr algn="ctr">
              <a:defRPr sz="6000"/>
            </a:lvl1pPr>
          </a:lstStyle>
          <a:p>
            <a:r>
              <a:t>Текст назви</a:t>
            </a:r>
          </a:p>
        </p:txBody>
      </p:sp>
      <p:sp>
        <p:nvSpPr>
          <p:cNvPr id="12" name="1 рівень тексту…"/>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1 рівень тексту</a:t>
            </a:r>
          </a:p>
          <a:p>
            <a:pPr lvl="1"/>
            <a:r>
              <a:t>2 рівень тексту</a:t>
            </a:r>
          </a:p>
          <a:p>
            <a:pPr lvl="2"/>
            <a:r>
              <a:t>3 рівень тексту</a:t>
            </a:r>
          </a:p>
          <a:p>
            <a:pPr lvl="3"/>
            <a:r>
              <a:t>4 рівень тексту</a:t>
            </a:r>
          </a:p>
          <a:p>
            <a:pPr lvl="4"/>
            <a:r>
              <a:t>5 рівень тексту</a:t>
            </a:r>
          </a:p>
        </p:txBody>
      </p:sp>
      <p:sp>
        <p:nvSpPr>
          <p:cNvPr id="13"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Заголовок и объект">
    <p:spTree>
      <p:nvGrpSpPr>
        <p:cNvPr id="1" name=""/>
        <p:cNvGrpSpPr/>
        <p:nvPr/>
      </p:nvGrpSpPr>
      <p:grpSpPr>
        <a:xfrm>
          <a:off x="0" y="0"/>
          <a:ext cx="0" cy="0"/>
          <a:chOff x="0" y="0"/>
          <a:chExt cx="0" cy="0"/>
        </a:xfrm>
      </p:grpSpPr>
      <p:sp>
        <p:nvSpPr>
          <p:cNvPr id="20" name="Текст назви"/>
          <p:cNvSpPr txBox="1">
            <a:spLocks noGrp="1"/>
          </p:cNvSpPr>
          <p:nvPr>
            <p:ph type="title"/>
          </p:nvPr>
        </p:nvSpPr>
        <p:spPr>
          <a:prstGeom prst="rect">
            <a:avLst/>
          </a:prstGeom>
        </p:spPr>
        <p:txBody>
          <a:bodyPr/>
          <a:lstStyle/>
          <a:p>
            <a:r>
              <a:t>Текст назви</a:t>
            </a:r>
          </a:p>
        </p:txBody>
      </p:sp>
      <p:sp>
        <p:nvSpPr>
          <p:cNvPr id="21" name="1 рівень тексту…"/>
          <p:cNvSpPr txBox="1">
            <a:spLocks noGrp="1"/>
          </p:cNvSpPr>
          <p:nvPr>
            <p:ph type="body" idx="1"/>
          </p:nvPr>
        </p:nvSpPr>
        <p:spPr>
          <a:prstGeom prst="rect">
            <a:avLst/>
          </a:prstGeom>
        </p:spPr>
        <p:txBody>
          <a:bodyPr/>
          <a:lstStyle/>
          <a:p>
            <a:r>
              <a:t>1 рівень тексту</a:t>
            </a:r>
          </a:p>
          <a:p>
            <a:pPr lvl="1"/>
            <a:r>
              <a:t>2 рівень тексту</a:t>
            </a:r>
          </a:p>
          <a:p>
            <a:pPr lvl="2"/>
            <a:r>
              <a:t>3 рівень тексту</a:t>
            </a:r>
          </a:p>
          <a:p>
            <a:pPr lvl="3"/>
            <a:r>
              <a:t>4 рівень тексту</a:t>
            </a:r>
          </a:p>
          <a:p>
            <a:pPr lvl="4"/>
            <a:r>
              <a:t>5 рівень тексту</a:t>
            </a:r>
          </a:p>
        </p:txBody>
      </p:sp>
      <p:sp>
        <p:nvSpPr>
          <p:cNvPr id="22"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Заголовок раздела">
    <p:spTree>
      <p:nvGrpSpPr>
        <p:cNvPr id="1" name=""/>
        <p:cNvGrpSpPr/>
        <p:nvPr/>
      </p:nvGrpSpPr>
      <p:grpSpPr>
        <a:xfrm>
          <a:off x="0" y="0"/>
          <a:ext cx="0" cy="0"/>
          <a:chOff x="0" y="0"/>
          <a:chExt cx="0" cy="0"/>
        </a:xfrm>
      </p:grpSpPr>
      <p:sp>
        <p:nvSpPr>
          <p:cNvPr id="29" name="Текст назви"/>
          <p:cNvSpPr txBox="1">
            <a:spLocks noGrp="1"/>
          </p:cNvSpPr>
          <p:nvPr>
            <p:ph type="title"/>
          </p:nvPr>
        </p:nvSpPr>
        <p:spPr>
          <a:xfrm>
            <a:off x="831850" y="1709738"/>
            <a:ext cx="10515600" cy="2852737"/>
          </a:xfrm>
          <a:prstGeom prst="rect">
            <a:avLst/>
          </a:prstGeom>
        </p:spPr>
        <p:txBody>
          <a:bodyPr anchor="b"/>
          <a:lstStyle>
            <a:lvl1pPr>
              <a:defRPr sz="6000"/>
            </a:lvl1pPr>
          </a:lstStyle>
          <a:p>
            <a:r>
              <a:t>Текст назви</a:t>
            </a:r>
          </a:p>
        </p:txBody>
      </p:sp>
      <p:sp>
        <p:nvSpPr>
          <p:cNvPr id="30" name="1 рівень тексту…"/>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1 рівень тексту</a:t>
            </a:r>
          </a:p>
          <a:p>
            <a:pPr lvl="1"/>
            <a:r>
              <a:t>2 рівень тексту</a:t>
            </a:r>
          </a:p>
          <a:p>
            <a:pPr lvl="2"/>
            <a:r>
              <a:t>3 рівень тексту</a:t>
            </a:r>
          </a:p>
          <a:p>
            <a:pPr lvl="3"/>
            <a:r>
              <a:t>4 рівень тексту</a:t>
            </a:r>
          </a:p>
          <a:p>
            <a:pPr lvl="4"/>
            <a:r>
              <a:t>5 рівень тексту</a:t>
            </a:r>
          </a:p>
        </p:txBody>
      </p:sp>
      <p:sp>
        <p:nvSpPr>
          <p:cNvPr id="31"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Два объекта">
    <p:spTree>
      <p:nvGrpSpPr>
        <p:cNvPr id="1" name=""/>
        <p:cNvGrpSpPr/>
        <p:nvPr/>
      </p:nvGrpSpPr>
      <p:grpSpPr>
        <a:xfrm>
          <a:off x="0" y="0"/>
          <a:ext cx="0" cy="0"/>
          <a:chOff x="0" y="0"/>
          <a:chExt cx="0" cy="0"/>
        </a:xfrm>
      </p:grpSpPr>
      <p:sp>
        <p:nvSpPr>
          <p:cNvPr id="38" name="Текст назви"/>
          <p:cNvSpPr txBox="1">
            <a:spLocks noGrp="1"/>
          </p:cNvSpPr>
          <p:nvPr>
            <p:ph type="title"/>
          </p:nvPr>
        </p:nvSpPr>
        <p:spPr>
          <a:prstGeom prst="rect">
            <a:avLst/>
          </a:prstGeom>
        </p:spPr>
        <p:txBody>
          <a:bodyPr/>
          <a:lstStyle/>
          <a:p>
            <a:r>
              <a:t>Текст назви</a:t>
            </a:r>
          </a:p>
        </p:txBody>
      </p:sp>
      <p:sp>
        <p:nvSpPr>
          <p:cNvPr id="39" name="1 рівень тексту…"/>
          <p:cNvSpPr txBox="1">
            <a:spLocks noGrp="1"/>
          </p:cNvSpPr>
          <p:nvPr>
            <p:ph type="body" sz="half" idx="1"/>
          </p:nvPr>
        </p:nvSpPr>
        <p:spPr>
          <a:xfrm>
            <a:off x="838200" y="1825625"/>
            <a:ext cx="5181600" cy="4351338"/>
          </a:xfrm>
          <a:prstGeom prst="rect">
            <a:avLst/>
          </a:prstGeom>
        </p:spPr>
        <p:txBody>
          <a:bodyPr/>
          <a:lstStyle/>
          <a:p>
            <a:r>
              <a:t>1 рівень тексту</a:t>
            </a:r>
          </a:p>
          <a:p>
            <a:pPr lvl="1"/>
            <a:r>
              <a:t>2 рівень тексту</a:t>
            </a:r>
          </a:p>
          <a:p>
            <a:pPr lvl="2"/>
            <a:r>
              <a:t>3 рівень тексту</a:t>
            </a:r>
          </a:p>
          <a:p>
            <a:pPr lvl="3"/>
            <a:r>
              <a:t>4 рівень тексту</a:t>
            </a:r>
          </a:p>
          <a:p>
            <a:pPr lvl="4"/>
            <a:r>
              <a:t>5 рівень тексту</a:t>
            </a:r>
          </a:p>
        </p:txBody>
      </p:sp>
      <p:sp>
        <p:nvSpPr>
          <p:cNvPr id="4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Сравнение">
    <p:spTree>
      <p:nvGrpSpPr>
        <p:cNvPr id="1" name=""/>
        <p:cNvGrpSpPr/>
        <p:nvPr/>
      </p:nvGrpSpPr>
      <p:grpSpPr>
        <a:xfrm>
          <a:off x="0" y="0"/>
          <a:ext cx="0" cy="0"/>
          <a:chOff x="0" y="0"/>
          <a:chExt cx="0" cy="0"/>
        </a:xfrm>
      </p:grpSpPr>
      <p:sp>
        <p:nvSpPr>
          <p:cNvPr id="47" name="Текст назви"/>
          <p:cNvSpPr txBox="1">
            <a:spLocks noGrp="1"/>
          </p:cNvSpPr>
          <p:nvPr>
            <p:ph type="title"/>
          </p:nvPr>
        </p:nvSpPr>
        <p:spPr>
          <a:xfrm>
            <a:off x="839787" y="365125"/>
            <a:ext cx="10515601" cy="1325563"/>
          </a:xfrm>
          <a:prstGeom prst="rect">
            <a:avLst/>
          </a:prstGeom>
        </p:spPr>
        <p:txBody>
          <a:bodyPr/>
          <a:lstStyle/>
          <a:p>
            <a:r>
              <a:t>Текст назви</a:t>
            </a:r>
          </a:p>
        </p:txBody>
      </p:sp>
      <p:sp>
        <p:nvSpPr>
          <p:cNvPr id="48" name="1 рівень тексту…"/>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1 рівень тексту</a:t>
            </a:r>
          </a:p>
          <a:p>
            <a:pPr lvl="1"/>
            <a:r>
              <a:t>2 рівень тексту</a:t>
            </a:r>
          </a:p>
          <a:p>
            <a:pPr lvl="2"/>
            <a:r>
              <a:t>3 рівень тексту</a:t>
            </a:r>
          </a:p>
          <a:p>
            <a:pPr lvl="3"/>
            <a:r>
              <a:t>4 рівень тексту</a:t>
            </a:r>
          </a:p>
          <a:p>
            <a:pPr lvl="4"/>
            <a:r>
              <a:t>5 рівень тексту</a:t>
            </a:r>
          </a:p>
        </p:txBody>
      </p:sp>
      <p:sp>
        <p:nvSpPr>
          <p:cNvPr id="49" name="Текст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Только заголовок">
    <p:spTree>
      <p:nvGrpSpPr>
        <p:cNvPr id="1" name=""/>
        <p:cNvGrpSpPr/>
        <p:nvPr/>
      </p:nvGrpSpPr>
      <p:grpSpPr>
        <a:xfrm>
          <a:off x="0" y="0"/>
          <a:ext cx="0" cy="0"/>
          <a:chOff x="0" y="0"/>
          <a:chExt cx="0" cy="0"/>
        </a:xfrm>
      </p:grpSpPr>
      <p:sp>
        <p:nvSpPr>
          <p:cNvPr id="57" name="Текст назви"/>
          <p:cNvSpPr txBox="1">
            <a:spLocks noGrp="1"/>
          </p:cNvSpPr>
          <p:nvPr>
            <p:ph type="title"/>
          </p:nvPr>
        </p:nvSpPr>
        <p:spPr>
          <a:prstGeom prst="rect">
            <a:avLst/>
          </a:prstGeom>
        </p:spPr>
        <p:txBody>
          <a:bodyPr/>
          <a:lstStyle/>
          <a:p>
            <a:r>
              <a:t>Текст назви</a:t>
            </a:r>
          </a:p>
        </p:txBody>
      </p:sp>
      <p:sp>
        <p:nvSpPr>
          <p:cNvPr id="58"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Пустой слайд">
    <p:spTree>
      <p:nvGrpSpPr>
        <p:cNvPr id="1" name=""/>
        <p:cNvGrpSpPr/>
        <p:nvPr/>
      </p:nvGrpSpPr>
      <p:grpSpPr>
        <a:xfrm>
          <a:off x="0" y="0"/>
          <a:ext cx="0" cy="0"/>
          <a:chOff x="0" y="0"/>
          <a:chExt cx="0" cy="0"/>
        </a:xfrm>
      </p:grpSpPr>
      <p:sp>
        <p:nvSpPr>
          <p:cNvPr id="6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Объект с подписью">
    <p:spTree>
      <p:nvGrpSpPr>
        <p:cNvPr id="1" name=""/>
        <p:cNvGrpSpPr/>
        <p:nvPr/>
      </p:nvGrpSpPr>
      <p:grpSpPr>
        <a:xfrm>
          <a:off x="0" y="0"/>
          <a:ext cx="0" cy="0"/>
          <a:chOff x="0" y="0"/>
          <a:chExt cx="0" cy="0"/>
        </a:xfrm>
      </p:grpSpPr>
      <p:sp>
        <p:nvSpPr>
          <p:cNvPr id="72" name="Текст назви"/>
          <p:cNvSpPr txBox="1">
            <a:spLocks noGrp="1"/>
          </p:cNvSpPr>
          <p:nvPr>
            <p:ph type="title"/>
          </p:nvPr>
        </p:nvSpPr>
        <p:spPr>
          <a:xfrm>
            <a:off x="839787" y="457200"/>
            <a:ext cx="3932239" cy="1600200"/>
          </a:xfrm>
          <a:prstGeom prst="rect">
            <a:avLst/>
          </a:prstGeom>
        </p:spPr>
        <p:txBody>
          <a:bodyPr anchor="b"/>
          <a:lstStyle>
            <a:lvl1pPr>
              <a:defRPr sz="3200"/>
            </a:lvl1pPr>
          </a:lstStyle>
          <a:p>
            <a:r>
              <a:t>Текст назви</a:t>
            </a:r>
          </a:p>
        </p:txBody>
      </p:sp>
      <p:sp>
        <p:nvSpPr>
          <p:cNvPr id="73" name="1 рівень тексту…"/>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1 рівень тексту</a:t>
            </a:r>
          </a:p>
          <a:p>
            <a:pPr lvl="1"/>
            <a:r>
              <a:t>2 рівень тексту</a:t>
            </a:r>
          </a:p>
          <a:p>
            <a:pPr lvl="2"/>
            <a:r>
              <a:t>3 рівень тексту</a:t>
            </a:r>
          </a:p>
          <a:p>
            <a:pPr lvl="3"/>
            <a:r>
              <a:t>4 рівень тексту</a:t>
            </a:r>
          </a:p>
          <a:p>
            <a:pPr lvl="4"/>
            <a:r>
              <a:t>5 рівень тексту</a:t>
            </a:r>
          </a:p>
        </p:txBody>
      </p:sp>
      <p:sp>
        <p:nvSpPr>
          <p:cNvPr id="74" name="Текст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7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Рисунок с подписью">
    <p:spTree>
      <p:nvGrpSpPr>
        <p:cNvPr id="1" name=""/>
        <p:cNvGrpSpPr/>
        <p:nvPr/>
      </p:nvGrpSpPr>
      <p:grpSpPr>
        <a:xfrm>
          <a:off x="0" y="0"/>
          <a:ext cx="0" cy="0"/>
          <a:chOff x="0" y="0"/>
          <a:chExt cx="0" cy="0"/>
        </a:xfrm>
      </p:grpSpPr>
      <p:sp>
        <p:nvSpPr>
          <p:cNvPr id="82" name="Текст назви"/>
          <p:cNvSpPr txBox="1">
            <a:spLocks noGrp="1"/>
          </p:cNvSpPr>
          <p:nvPr>
            <p:ph type="title"/>
          </p:nvPr>
        </p:nvSpPr>
        <p:spPr>
          <a:xfrm>
            <a:off x="839787" y="457200"/>
            <a:ext cx="3932239" cy="1600200"/>
          </a:xfrm>
          <a:prstGeom prst="rect">
            <a:avLst/>
          </a:prstGeom>
        </p:spPr>
        <p:txBody>
          <a:bodyPr anchor="b"/>
          <a:lstStyle>
            <a:lvl1pPr>
              <a:defRPr sz="3200"/>
            </a:lvl1pPr>
          </a:lstStyle>
          <a:p>
            <a:r>
              <a:t>Текст назви</a:t>
            </a:r>
          </a:p>
        </p:txBody>
      </p:sp>
      <p:sp>
        <p:nvSpPr>
          <p:cNvPr id="83" name="Рисунок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1 рівень тексту…"/>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1 рівень тексту</a:t>
            </a:r>
          </a:p>
          <a:p>
            <a:pPr lvl="1"/>
            <a:r>
              <a:t>2 рівень тексту</a:t>
            </a:r>
          </a:p>
          <a:p>
            <a:pPr lvl="2"/>
            <a:r>
              <a:t>3 рівень тексту</a:t>
            </a:r>
          </a:p>
          <a:p>
            <a:pPr lvl="3"/>
            <a:r>
              <a:t>4 рівень тексту</a:t>
            </a:r>
          </a:p>
          <a:p>
            <a:pPr lvl="4"/>
            <a:r>
              <a:t>5 рівень тексту</a:t>
            </a:r>
          </a:p>
        </p:txBody>
      </p:sp>
      <p:sp>
        <p:nvSpPr>
          <p:cNvPr id="8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Текст назви"/>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Текст назви</a:t>
            </a:r>
          </a:p>
        </p:txBody>
      </p:sp>
      <p:sp>
        <p:nvSpPr>
          <p:cNvPr id="3" name="1 рівень тексту…"/>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1 рівень тексту</a:t>
            </a:r>
          </a:p>
          <a:p>
            <a:pPr lvl="1"/>
            <a:r>
              <a:t>2 рівень тексту</a:t>
            </a:r>
          </a:p>
          <a:p>
            <a:pPr lvl="2"/>
            <a:r>
              <a:t>3 рівень тексту</a:t>
            </a:r>
          </a:p>
          <a:p>
            <a:pPr lvl="3"/>
            <a:r>
              <a:t>4 рівень тексту</a:t>
            </a:r>
          </a:p>
          <a:p>
            <a:pPr lvl="4"/>
            <a:r>
              <a:t>5 рівень тексту</a:t>
            </a:r>
          </a:p>
        </p:txBody>
      </p:sp>
      <p:sp>
        <p:nvSpPr>
          <p:cNvPr id="4" name="Номер слайда"/>
          <p:cNvSpPr txBox="1">
            <a:spLocks noGrp="1"/>
          </p:cNvSpPr>
          <p:nvPr>
            <p:ph type="sldNum" sz="quarter" idx="2"/>
          </p:nvPr>
        </p:nvSpPr>
        <p:spPr>
          <a:xfrm>
            <a:off x="11080144" y="6406785"/>
            <a:ext cx="273657" cy="264255"/>
          </a:xfrm>
          <a:prstGeom prst="rect">
            <a:avLst/>
          </a:prstGeom>
          <a:ln w="12700">
            <a:miter lim="400000"/>
          </a:ln>
        </p:spPr>
        <p:txBody>
          <a:bodyPr wrap="none" lIns="45719" rIns="45719" anchor="ctr">
            <a:spAutoFit/>
          </a:bodyPr>
          <a:lstStyle>
            <a:lvl1pPr algn="r">
              <a:defRPr sz="1200">
                <a:solidFill>
                  <a:srgbClr val="888888"/>
                </a:solidFill>
                <a:latin typeface="+mn-lt"/>
                <a:ea typeface="+mn-ea"/>
                <a:cs typeface="+mn-cs"/>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rial"/>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rial"/>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rial"/>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rial"/>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rial"/>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rial"/>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rial"/>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rial"/>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s://snu.edu.ua/index.php/subdivision/tsentr-gendernoyi-kultury-snu-im-v-dalya/" TargetMode="External"/><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7.jpg"/><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7.png"/><Relationship Id="rId7"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s://www.facebook.com/eunu.law.probono/" TargetMode="External"/><Relationship Id="rId5" Type="http://schemas.openxmlformats.org/officeDocument/2006/relationships/hyperlink" Target="https://snu.edu.ua/index.php/subdivision/jurisprudence/" TargetMode="External"/><Relationship Id="rId4" Type="http://schemas.openxmlformats.org/officeDocument/2006/relationships/hyperlink" Target="http://pravo-snu.com.ua/clinic/" TargetMode="External"/><Relationship Id="rId9"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royalholloway.ac.uk/research-and-teaching/departments-and-schools/law/research/crime-and-punishment/" TargetMode="External"/><Relationship Id="rId7"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hyperlink" Target="https://www.royalholloway.ac.uk/research-and-teaching/departments-and-schools/law/research/rights-and-freedoms/" TargetMode="External"/><Relationship Id="rId5" Type="http://schemas.openxmlformats.org/officeDocument/2006/relationships/hyperlink" Target="https://www.royalholloway.ac.uk/research-and-teaching/departments-and-schools/law/research/health-and-social-care/" TargetMode="External"/><Relationship Id="rId4" Type="http://schemas.openxmlformats.org/officeDocument/2006/relationships/hyperlink" Target="https://www.royalholloway.ac.uk/research-and-teaching/departments-and-schools/law/research/families-and-children/"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s://www.facebook.com/profile.php?id=100000534696951" TargetMode="External"/><Relationship Id="rId7" Type="http://schemas.openxmlformats.org/officeDocument/2006/relationships/image" Target="../media/image25.png"/><Relationship Id="rId2" Type="http://schemas.openxmlformats.org/officeDocument/2006/relationships/hyperlink" Target="mailto:arsenteva@snu.edu.ua" TargetMode="External"/><Relationship Id="rId1" Type="http://schemas.openxmlformats.org/officeDocument/2006/relationships/slideLayout" Target="../slideLayouts/slideLayout4.xml"/><Relationship Id="rId6" Type="http://schemas.openxmlformats.org/officeDocument/2006/relationships/hyperlink" Target="https://www.facebook.com/eunu.law" TargetMode="External"/><Relationship Id="rId5" Type="http://schemas.openxmlformats.org/officeDocument/2006/relationships/hyperlink" Target="mailto:zholudieva@snu.edu.ua" TargetMode="External"/><Relationship Id="rId4" Type="http://schemas.openxmlformats.org/officeDocument/2006/relationships/hyperlink" Target="mailto:tatarenko@snu.edu.ua" TargetMode="External"/><Relationship Id="rId9"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Объект 11" descr="Объект 11"/>
          <p:cNvPicPr>
            <a:picLocks noChangeAspect="1"/>
          </p:cNvPicPr>
          <p:nvPr/>
        </p:nvPicPr>
        <p:blipFill rotWithShape="1">
          <a:blip r:embed="rId2"/>
          <a:srcRect l="-56"/>
          <a:stretch/>
        </p:blipFill>
        <p:spPr>
          <a:xfrm>
            <a:off x="-14730" y="-7704"/>
            <a:ext cx="12221460" cy="6873409"/>
          </a:xfrm>
          <a:prstGeom prst="rect">
            <a:avLst/>
          </a:prstGeom>
          <a:ln w="12700">
            <a:miter lim="400000"/>
          </a:ln>
        </p:spPr>
      </p:pic>
      <p:sp>
        <p:nvSpPr>
          <p:cNvPr id="95" name="Заголовок 6"/>
          <p:cNvSpPr txBox="1">
            <a:spLocks noGrp="1"/>
          </p:cNvSpPr>
          <p:nvPr>
            <p:ph type="title"/>
          </p:nvPr>
        </p:nvSpPr>
        <p:spPr>
          <a:xfrm>
            <a:off x="5055836" y="2951541"/>
            <a:ext cx="6717693" cy="2777719"/>
          </a:xfrm>
          <a:prstGeom prst="rect">
            <a:avLst/>
          </a:prstGeom>
        </p:spPr>
        <p:txBody>
          <a:bodyPr>
            <a:normAutofit fontScale="90000"/>
          </a:bodyPr>
          <a:lstStyle/>
          <a:p>
            <a:pPr algn="r" defTabSz="813816">
              <a:lnSpc>
                <a:spcPct val="100000"/>
              </a:lnSpc>
              <a:defRPr sz="4450" b="1">
                <a:solidFill>
                  <a:srgbClr val="FFFFFF"/>
                </a:solidFill>
              </a:defRPr>
            </a:pPr>
            <a:r>
              <a:rPr dirty="0"/>
              <a:t>Volodymyr Dahl </a:t>
            </a:r>
            <a:br>
              <a:rPr dirty="0"/>
            </a:br>
            <a:r>
              <a:rPr dirty="0"/>
              <a:t>East Ukrainian </a:t>
            </a:r>
            <a:br>
              <a:rPr dirty="0"/>
            </a:br>
            <a:r>
              <a:rPr dirty="0"/>
              <a:t>National University</a:t>
            </a:r>
            <a:br>
              <a:rPr lang="en-US" dirty="0"/>
            </a:br>
            <a:r>
              <a:rPr lang="en-US" dirty="0"/>
              <a:t>Faculty of Law</a:t>
            </a:r>
            <a:br>
              <a:rPr lang="en-US" dirty="0"/>
            </a:br>
            <a:endParaRPr dirty="0"/>
          </a:p>
        </p:txBody>
      </p:sp>
      <p:pic>
        <p:nvPicPr>
          <p:cNvPr id="96" name="Рисунок 18" descr="Рисунок 18"/>
          <p:cNvPicPr>
            <a:picLocks noChangeAspect="1"/>
          </p:cNvPicPr>
          <p:nvPr/>
        </p:nvPicPr>
        <p:blipFill>
          <a:blip r:embed="rId3"/>
          <a:stretch>
            <a:fillRect/>
          </a:stretch>
        </p:blipFill>
        <p:spPr>
          <a:xfrm>
            <a:off x="10524318" y="534835"/>
            <a:ext cx="1055523" cy="1630885"/>
          </a:xfrm>
          <a:prstGeom prst="rect">
            <a:avLst/>
          </a:prstGeom>
          <a:ln w="12700">
            <a:miter lim="400000"/>
          </a:ln>
        </p:spPr>
      </p:pic>
      <p:sp>
        <p:nvSpPr>
          <p:cNvPr id="97" name="Заголовок 6"/>
          <p:cNvSpPr txBox="1"/>
          <p:nvPr/>
        </p:nvSpPr>
        <p:spPr>
          <a:xfrm>
            <a:off x="12249043" y="126168"/>
            <a:ext cx="10424161" cy="1069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algn="ctr">
              <a:lnSpc>
                <a:spcPct val="90000"/>
              </a:lnSpc>
              <a:defRPr sz="3600" b="1" spc="200">
                <a:solidFill>
                  <a:srgbClr val="FFFFFF"/>
                </a:solidFill>
                <a:latin typeface="+mn-lt"/>
                <a:ea typeface="+mn-ea"/>
                <a:cs typeface="+mn-cs"/>
                <a:sym typeface="Arial"/>
              </a:defRPr>
            </a:pPr>
            <a:r>
              <a:t>UNIVERSITY</a:t>
            </a:r>
            <a:r>
              <a:rPr>
                <a:solidFill>
                  <a:srgbClr val="000000"/>
                </a:solidFill>
                <a:uFill>
                  <a:solidFill>
                    <a:srgbClr val="000000"/>
                  </a:solidFill>
                </a:uFill>
              </a:rPr>
              <a:t> </a:t>
            </a:r>
            <a:r>
              <a:t>PROFILE</a:t>
            </a:r>
          </a:p>
        </p:txBody>
      </p:sp>
      <p:pic>
        <p:nvPicPr>
          <p:cNvPr id="98" name="Рисунок 24" descr="Рисунок 24"/>
          <p:cNvPicPr>
            <a:picLocks noChangeAspect="1"/>
          </p:cNvPicPr>
          <p:nvPr/>
        </p:nvPicPr>
        <p:blipFill>
          <a:blip r:embed="rId4"/>
          <a:stretch>
            <a:fillRect/>
          </a:stretch>
        </p:blipFill>
        <p:spPr>
          <a:xfrm>
            <a:off x="0" y="192664"/>
            <a:ext cx="5949387" cy="6673041"/>
          </a:xfrm>
          <a:prstGeom prst="rect">
            <a:avLst/>
          </a:prstGeom>
          <a:ln w="12700">
            <a:miter lim="400000"/>
          </a:ln>
        </p:spPr>
      </p:pic>
      <p:grpSp>
        <p:nvGrpSpPr>
          <p:cNvPr id="105" name="Группа 1"/>
          <p:cNvGrpSpPr/>
          <p:nvPr/>
        </p:nvGrpSpPr>
        <p:grpSpPr>
          <a:xfrm>
            <a:off x="1581368" y="10003681"/>
            <a:ext cx="2599557" cy="2993631"/>
            <a:chOff x="0" y="0"/>
            <a:chExt cx="2599555" cy="2993630"/>
          </a:xfrm>
        </p:grpSpPr>
        <p:grpSp>
          <p:nvGrpSpPr>
            <p:cNvPr id="101" name="Прямоугольник: скругленные углы 17"/>
            <p:cNvGrpSpPr/>
            <p:nvPr/>
          </p:nvGrpSpPr>
          <p:grpSpPr>
            <a:xfrm>
              <a:off x="0" y="468387"/>
              <a:ext cx="2599556" cy="2525244"/>
              <a:chOff x="0" y="0"/>
              <a:chExt cx="2599555" cy="2525242"/>
            </a:xfrm>
          </p:grpSpPr>
          <p:sp>
            <p:nvSpPr>
              <p:cNvPr id="99" name="Заокруглений прямокутник"/>
              <p:cNvSpPr/>
              <p:nvPr/>
            </p:nvSpPr>
            <p:spPr>
              <a:xfrm>
                <a:off x="0" y="0"/>
                <a:ext cx="2599556" cy="2525243"/>
              </a:xfrm>
              <a:prstGeom prst="roundRect">
                <a:avLst>
                  <a:gd name="adj" fmla="val 12167"/>
                </a:avLst>
              </a:prstGeom>
              <a:solidFill>
                <a:srgbClr val="F4DD8E"/>
              </a:solidFill>
              <a:ln w="12700" cap="flat">
                <a:noFill/>
                <a:miter lim="400000"/>
              </a:ln>
              <a:effectLst/>
            </p:spPr>
            <p:txBody>
              <a:bodyPr wrap="square" lIns="45719" tIns="45719" rIns="45719" bIns="45719" numCol="1" anchor="b">
                <a:noAutofit/>
              </a:bodyPr>
              <a:lstStyle/>
              <a:p>
                <a:pPr algn="ctr">
                  <a:defRPr sz="1200">
                    <a:uFill>
                      <a:solidFill>
                        <a:srgbClr val="000000"/>
                      </a:solidFill>
                    </a:uFill>
                    <a:latin typeface="+mn-lt"/>
                    <a:ea typeface="+mn-ea"/>
                    <a:cs typeface="+mn-cs"/>
                    <a:sym typeface="Arial"/>
                  </a:defRPr>
                </a:pPr>
                <a:endParaRPr/>
              </a:p>
            </p:txBody>
          </p:sp>
          <p:sp>
            <p:nvSpPr>
              <p:cNvPr id="100" name="before the 2014 – Luhansk, with branches in Luhansk and Kherson oblasts, AR Crimea; after the 2014 – Severodonetsk, Luhansk oblasts with branches in Rubizhne, Luhansk oblast; after the 24th of February 2022 – evacuation to locations in Kamyanets-Podilski"/>
              <p:cNvSpPr txBox="1"/>
              <p:nvPr/>
            </p:nvSpPr>
            <p:spPr>
              <a:xfrm>
                <a:off x="135708" y="570799"/>
                <a:ext cx="2328139" cy="18644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b">
                <a:spAutoFit/>
              </a:bodyPr>
              <a:lstStyle>
                <a:lvl1pPr algn="ctr">
                  <a:defRPr sz="1200">
                    <a:uFill>
                      <a:solidFill>
                        <a:srgbClr val="000000"/>
                      </a:solidFill>
                    </a:uFill>
                    <a:latin typeface="+mn-lt"/>
                    <a:ea typeface="+mn-ea"/>
                    <a:cs typeface="+mn-cs"/>
                    <a:sym typeface="Arial"/>
                  </a:defRPr>
                </a:lvl1pPr>
              </a:lstStyle>
              <a:p>
                <a:r>
                  <a:t>before the 2014 – Luhansk, with branches in Luhansk and Kherson oblasts, AR Crimea; after the 2014 – Severodonetsk, Luhansk oblasts with branches in Rubizhne, Luhansk oblast; after the 24th of February 2022 – evacuation to locations in Kamyanets-Podilskiy Khmelnitsk oblast, Dnipro and Kyiv</a:t>
                </a:r>
              </a:p>
            </p:txBody>
          </p:sp>
        </p:grpSp>
        <p:grpSp>
          <p:nvGrpSpPr>
            <p:cNvPr id="104" name="Прямоугольник: скругленные углы 18"/>
            <p:cNvGrpSpPr/>
            <p:nvPr/>
          </p:nvGrpSpPr>
          <p:grpSpPr>
            <a:xfrm>
              <a:off x="784550" y="0"/>
              <a:ext cx="1030455" cy="936777"/>
              <a:chOff x="0" y="0"/>
              <a:chExt cx="1030454" cy="936776"/>
            </a:xfrm>
          </p:grpSpPr>
          <p:sp>
            <p:nvSpPr>
              <p:cNvPr id="102" name="Заокруглений прямокутник"/>
              <p:cNvSpPr/>
              <p:nvPr/>
            </p:nvSpPr>
            <p:spPr>
              <a:xfrm>
                <a:off x="0" y="0"/>
                <a:ext cx="1030455" cy="936777"/>
              </a:xfrm>
              <a:prstGeom prst="roundRect">
                <a:avLst>
                  <a:gd name="adj" fmla="val 30000"/>
                </a:avLst>
              </a:prstGeom>
              <a:solidFill>
                <a:srgbClr val="E7B304"/>
              </a:solidFill>
              <a:ln w="12700" cap="flat">
                <a:noFill/>
                <a:miter lim="400000"/>
              </a:ln>
              <a:effectLst/>
            </p:spPr>
            <p:txBody>
              <a:bodyPr wrap="square" lIns="45719" tIns="45719" rIns="45719" bIns="45719" numCol="1" anchor="ctr">
                <a:noAutofit/>
              </a:bodyPr>
              <a:lstStyle/>
              <a:p>
                <a:pPr algn="ctr">
                  <a:defRPr sz="1200" b="1">
                    <a:uFill>
                      <a:solidFill>
                        <a:srgbClr val="000000"/>
                      </a:solidFill>
                    </a:uFill>
                    <a:latin typeface="+mn-lt"/>
                    <a:ea typeface="+mn-ea"/>
                    <a:cs typeface="+mn-cs"/>
                    <a:sym typeface="Arial"/>
                  </a:defRPr>
                </a:pPr>
                <a:endParaRPr/>
              </a:p>
            </p:txBody>
          </p:sp>
          <p:sp>
            <p:nvSpPr>
              <p:cNvPr id="103" name="Location"/>
              <p:cNvSpPr txBox="1"/>
              <p:nvPr/>
            </p:nvSpPr>
            <p:spPr>
              <a:xfrm>
                <a:off x="128031" y="336260"/>
                <a:ext cx="774391" cy="2642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200" b="1">
                    <a:uFill>
                      <a:solidFill>
                        <a:srgbClr val="000000"/>
                      </a:solidFill>
                    </a:uFill>
                    <a:latin typeface="+mn-lt"/>
                    <a:ea typeface="+mn-ea"/>
                    <a:cs typeface="+mn-cs"/>
                    <a:sym typeface="Arial"/>
                  </a:defRPr>
                </a:lvl1pPr>
              </a:lstStyle>
              <a:p>
                <a:r>
                  <a:t>Location</a:t>
                </a:r>
              </a:p>
            </p:txBody>
          </p:sp>
        </p:grpSp>
      </p:grpSp>
      <p:grpSp>
        <p:nvGrpSpPr>
          <p:cNvPr id="112" name="Группа 4"/>
          <p:cNvGrpSpPr/>
          <p:nvPr/>
        </p:nvGrpSpPr>
        <p:grpSpPr>
          <a:xfrm>
            <a:off x="1581369" y="8090168"/>
            <a:ext cx="2599556" cy="1405164"/>
            <a:chOff x="0" y="0"/>
            <a:chExt cx="2599554" cy="1405162"/>
          </a:xfrm>
        </p:grpSpPr>
        <p:grpSp>
          <p:nvGrpSpPr>
            <p:cNvPr id="108" name="Прямоугольник: скругленные углы 15"/>
            <p:cNvGrpSpPr/>
            <p:nvPr/>
          </p:nvGrpSpPr>
          <p:grpSpPr>
            <a:xfrm>
              <a:off x="-1" y="468388"/>
              <a:ext cx="2599556" cy="936775"/>
              <a:chOff x="0" y="0"/>
              <a:chExt cx="2599554" cy="936774"/>
            </a:xfrm>
          </p:grpSpPr>
          <p:sp>
            <p:nvSpPr>
              <p:cNvPr id="106" name="Заокруглений прямокутник"/>
              <p:cNvSpPr/>
              <p:nvPr/>
            </p:nvSpPr>
            <p:spPr>
              <a:xfrm>
                <a:off x="0" y="0"/>
                <a:ext cx="2599555" cy="936775"/>
              </a:xfrm>
              <a:prstGeom prst="roundRect">
                <a:avLst>
                  <a:gd name="adj" fmla="val 17277"/>
                </a:avLst>
              </a:prstGeom>
              <a:solidFill>
                <a:srgbClr val="F4DD8E"/>
              </a:solidFill>
              <a:ln w="12700" cap="flat">
                <a:noFill/>
                <a:miter lim="400000"/>
              </a:ln>
              <a:effectLst/>
            </p:spPr>
            <p:txBody>
              <a:bodyPr wrap="square" lIns="45719" tIns="45719" rIns="45719" bIns="45719" numCol="1" anchor="b">
                <a:noAutofit/>
              </a:bodyPr>
              <a:lstStyle/>
              <a:p>
                <a:pPr algn="ctr">
                  <a:defRPr sz="1200">
                    <a:uFill>
                      <a:solidFill>
                        <a:srgbClr val="000000"/>
                      </a:solidFill>
                    </a:uFill>
                    <a:latin typeface="+mn-lt"/>
                    <a:ea typeface="+mn-ea"/>
                    <a:cs typeface="+mn-cs"/>
                    <a:sym typeface="Arial"/>
                  </a:defRPr>
                </a:pPr>
                <a:endParaRPr/>
              </a:p>
            </p:txBody>
          </p:sp>
          <p:sp>
            <p:nvSpPr>
              <p:cNvPr id="107" name="March, 27, 1920"/>
              <p:cNvSpPr txBox="1"/>
              <p:nvPr/>
            </p:nvSpPr>
            <p:spPr>
              <a:xfrm>
                <a:off x="93122" y="625116"/>
                <a:ext cx="2413310" cy="2642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b">
                <a:spAutoFit/>
              </a:bodyPr>
              <a:lstStyle>
                <a:lvl1pPr algn="ctr">
                  <a:defRPr sz="1200">
                    <a:uFill>
                      <a:solidFill>
                        <a:srgbClr val="000000"/>
                      </a:solidFill>
                    </a:uFill>
                    <a:latin typeface="+mn-lt"/>
                    <a:ea typeface="+mn-ea"/>
                    <a:cs typeface="+mn-cs"/>
                    <a:sym typeface="Arial"/>
                  </a:defRPr>
                </a:lvl1pPr>
              </a:lstStyle>
              <a:p>
                <a:r>
                  <a:t>March, 27, 1920</a:t>
                </a:r>
              </a:p>
            </p:txBody>
          </p:sp>
        </p:grpSp>
        <p:grpSp>
          <p:nvGrpSpPr>
            <p:cNvPr id="111" name="Прямоугольник: скругленные углы 16"/>
            <p:cNvGrpSpPr/>
            <p:nvPr/>
          </p:nvGrpSpPr>
          <p:grpSpPr>
            <a:xfrm>
              <a:off x="705004" y="0"/>
              <a:ext cx="1189546" cy="936777"/>
              <a:chOff x="0" y="0"/>
              <a:chExt cx="1189544" cy="936776"/>
            </a:xfrm>
          </p:grpSpPr>
          <p:sp>
            <p:nvSpPr>
              <p:cNvPr id="109" name="Заокруглений прямокутник"/>
              <p:cNvSpPr/>
              <p:nvPr/>
            </p:nvSpPr>
            <p:spPr>
              <a:xfrm>
                <a:off x="0" y="0"/>
                <a:ext cx="1189545" cy="936777"/>
              </a:xfrm>
              <a:prstGeom prst="roundRect">
                <a:avLst>
                  <a:gd name="adj" fmla="val 35000"/>
                </a:avLst>
              </a:prstGeom>
              <a:solidFill>
                <a:srgbClr val="E7B304"/>
              </a:solidFill>
              <a:ln w="12700" cap="flat">
                <a:noFill/>
                <a:miter lim="400000"/>
              </a:ln>
              <a:effectLst/>
            </p:spPr>
            <p:txBody>
              <a:bodyPr wrap="square" lIns="45719" tIns="45719" rIns="45719" bIns="45719" numCol="1" anchor="ctr">
                <a:noAutofit/>
              </a:bodyPr>
              <a:lstStyle/>
              <a:p>
                <a:pPr algn="ctr">
                  <a:defRPr sz="1200" b="1">
                    <a:uFill>
                      <a:solidFill>
                        <a:srgbClr val="000000"/>
                      </a:solidFill>
                    </a:uFill>
                    <a:latin typeface="+mn-lt"/>
                    <a:ea typeface="+mn-ea"/>
                    <a:cs typeface="+mn-cs"/>
                    <a:sym typeface="Arial"/>
                  </a:defRPr>
                </a:pPr>
                <a:endParaRPr/>
              </a:p>
            </p:txBody>
          </p:sp>
          <p:sp>
            <p:nvSpPr>
              <p:cNvPr id="110" name="The date of foundation"/>
              <p:cNvSpPr txBox="1"/>
              <p:nvPr/>
            </p:nvSpPr>
            <p:spPr>
              <a:xfrm>
                <a:off x="140310" y="247360"/>
                <a:ext cx="907484" cy="4420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200" b="1">
                    <a:uFill>
                      <a:solidFill>
                        <a:srgbClr val="000000"/>
                      </a:solidFill>
                    </a:uFill>
                    <a:latin typeface="+mn-lt"/>
                    <a:ea typeface="+mn-ea"/>
                    <a:cs typeface="+mn-cs"/>
                    <a:sym typeface="Arial"/>
                  </a:defRPr>
                </a:lvl1pPr>
              </a:lstStyle>
              <a:p>
                <a:r>
                  <a:t>The date of foundation</a:t>
                </a:r>
              </a:p>
            </p:txBody>
          </p:sp>
        </p:grpSp>
      </p:grpSp>
      <p:grpSp>
        <p:nvGrpSpPr>
          <p:cNvPr id="119" name="Группа 8"/>
          <p:cNvGrpSpPr/>
          <p:nvPr/>
        </p:nvGrpSpPr>
        <p:grpSpPr>
          <a:xfrm>
            <a:off x="4776168" y="8090168"/>
            <a:ext cx="2599555" cy="1405164"/>
            <a:chOff x="0" y="0"/>
            <a:chExt cx="2599554" cy="1405162"/>
          </a:xfrm>
        </p:grpSpPr>
        <p:grpSp>
          <p:nvGrpSpPr>
            <p:cNvPr id="115" name="Прямоугольник: скругленные углы 19"/>
            <p:cNvGrpSpPr/>
            <p:nvPr/>
          </p:nvGrpSpPr>
          <p:grpSpPr>
            <a:xfrm>
              <a:off x="-1" y="468388"/>
              <a:ext cx="2599556" cy="936775"/>
              <a:chOff x="0" y="0"/>
              <a:chExt cx="2599554" cy="936774"/>
            </a:xfrm>
          </p:grpSpPr>
          <p:sp>
            <p:nvSpPr>
              <p:cNvPr id="113" name="Заокруглений прямокутник"/>
              <p:cNvSpPr/>
              <p:nvPr/>
            </p:nvSpPr>
            <p:spPr>
              <a:xfrm>
                <a:off x="0" y="0"/>
                <a:ext cx="2599555" cy="936775"/>
              </a:xfrm>
              <a:prstGeom prst="roundRect">
                <a:avLst>
                  <a:gd name="adj" fmla="val 13558"/>
                </a:avLst>
              </a:prstGeom>
              <a:solidFill>
                <a:srgbClr val="F4DD8E"/>
              </a:solidFill>
              <a:ln w="12700" cap="flat">
                <a:noFill/>
                <a:miter lim="400000"/>
              </a:ln>
              <a:effectLst/>
            </p:spPr>
            <p:txBody>
              <a:bodyPr wrap="square" lIns="45719" tIns="45719" rIns="45719" bIns="45719" numCol="1" anchor="b">
                <a:noAutofit/>
              </a:bodyPr>
              <a:lstStyle/>
              <a:p>
                <a:pPr algn="ctr">
                  <a:defRPr sz="1200">
                    <a:uFill>
                      <a:solidFill>
                        <a:srgbClr val="000000"/>
                      </a:solidFill>
                    </a:uFill>
                    <a:latin typeface="+mn-lt"/>
                    <a:ea typeface="+mn-ea"/>
                    <a:cs typeface="+mn-cs"/>
                    <a:sym typeface="Arial"/>
                  </a:defRPr>
                </a:pPr>
                <a:endParaRPr/>
              </a:p>
            </p:txBody>
          </p:sp>
          <p:sp>
            <p:nvSpPr>
              <p:cNvPr id="114" name="5250 of people"/>
              <p:cNvSpPr txBox="1"/>
              <p:nvPr/>
            </p:nvSpPr>
            <p:spPr>
              <a:xfrm>
                <a:off x="82919" y="635320"/>
                <a:ext cx="2433717" cy="2642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b">
                <a:spAutoFit/>
              </a:bodyPr>
              <a:lstStyle>
                <a:lvl1pPr algn="ctr">
                  <a:defRPr sz="1200">
                    <a:uFill>
                      <a:solidFill>
                        <a:srgbClr val="000000"/>
                      </a:solidFill>
                    </a:uFill>
                    <a:latin typeface="+mn-lt"/>
                    <a:ea typeface="+mn-ea"/>
                    <a:cs typeface="+mn-cs"/>
                    <a:sym typeface="Arial"/>
                  </a:defRPr>
                </a:lvl1pPr>
              </a:lstStyle>
              <a:p>
                <a:r>
                  <a:t>5250 of people</a:t>
                </a:r>
              </a:p>
            </p:txBody>
          </p:sp>
        </p:grpSp>
        <p:grpSp>
          <p:nvGrpSpPr>
            <p:cNvPr id="118" name="Прямоугольник: скругленные углы 20"/>
            <p:cNvGrpSpPr/>
            <p:nvPr/>
          </p:nvGrpSpPr>
          <p:grpSpPr>
            <a:xfrm>
              <a:off x="631782" y="0"/>
              <a:ext cx="1335991" cy="936777"/>
              <a:chOff x="0" y="0"/>
              <a:chExt cx="1335990" cy="936776"/>
            </a:xfrm>
          </p:grpSpPr>
          <p:sp>
            <p:nvSpPr>
              <p:cNvPr id="116" name="Заокруглений прямокутник"/>
              <p:cNvSpPr/>
              <p:nvPr/>
            </p:nvSpPr>
            <p:spPr>
              <a:xfrm>
                <a:off x="0" y="0"/>
                <a:ext cx="1335991" cy="936777"/>
              </a:xfrm>
              <a:prstGeom prst="roundRect">
                <a:avLst>
                  <a:gd name="adj" fmla="val 32500"/>
                </a:avLst>
              </a:prstGeom>
              <a:solidFill>
                <a:srgbClr val="E7B304"/>
              </a:solidFill>
              <a:ln w="12700" cap="flat">
                <a:noFill/>
                <a:miter lim="400000"/>
              </a:ln>
              <a:effectLst/>
            </p:spPr>
            <p:txBody>
              <a:bodyPr wrap="square" lIns="45719" tIns="45719" rIns="45719" bIns="45719" numCol="1" anchor="ctr">
                <a:noAutofit/>
              </a:bodyPr>
              <a:lstStyle/>
              <a:p>
                <a:pPr algn="ctr">
                  <a:defRPr sz="1200" b="1">
                    <a:uFill>
                      <a:solidFill>
                        <a:srgbClr val="000000"/>
                      </a:solidFill>
                    </a:uFill>
                    <a:latin typeface="+mn-lt"/>
                    <a:ea typeface="+mn-ea"/>
                    <a:cs typeface="+mn-cs"/>
                    <a:sym typeface="Arial"/>
                  </a:defRPr>
                </a:pPr>
                <a:endParaRPr/>
              </a:p>
            </p:txBody>
          </p:sp>
          <p:sp>
            <p:nvSpPr>
              <p:cNvPr id="117" name="Total number of students (as per 2022)"/>
              <p:cNvSpPr txBox="1"/>
              <p:nvPr/>
            </p:nvSpPr>
            <p:spPr>
              <a:xfrm>
                <a:off x="134890" y="158460"/>
                <a:ext cx="1066210" cy="6198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p>
                <a:pPr algn="ctr">
                  <a:defRPr sz="1200" b="1">
                    <a:uFill>
                      <a:solidFill>
                        <a:srgbClr val="000000"/>
                      </a:solidFill>
                    </a:uFill>
                    <a:latin typeface="+mn-lt"/>
                    <a:ea typeface="+mn-ea"/>
                    <a:cs typeface="+mn-cs"/>
                    <a:sym typeface="Arial"/>
                  </a:defRPr>
                </a:pPr>
                <a:r>
                  <a:t>Total number of students</a:t>
                </a:r>
                <a:br/>
                <a:r>
                  <a:t>(as per 2022)</a:t>
                </a:r>
              </a:p>
            </p:txBody>
          </p:sp>
        </p:grpSp>
      </p:grpSp>
      <p:grpSp>
        <p:nvGrpSpPr>
          <p:cNvPr id="126" name="Группа 12"/>
          <p:cNvGrpSpPr/>
          <p:nvPr/>
        </p:nvGrpSpPr>
        <p:grpSpPr>
          <a:xfrm>
            <a:off x="7970966" y="8090605"/>
            <a:ext cx="2599555" cy="1401866"/>
            <a:chOff x="0" y="0"/>
            <a:chExt cx="2599554" cy="1401864"/>
          </a:xfrm>
        </p:grpSpPr>
        <p:grpSp>
          <p:nvGrpSpPr>
            <p:cNvPr id="122" name="Прямоугольник: скругленные углы 21"/>
            <p:cNvGrpSpPr/>
            <p:nvPr/>
          </p:nvGrpSpPr>
          <p:grpSpPr>
            <a:xfrm>
              <a:off x="-1" y="468388"/>
              <a:ext cx="2599556" cy="933478"/>
              <a:chOff x="0" y="0"/>
              <a:chExt cx="2599554" cy="933476"/>
            </a:xfrm>
          </p:grpSpPr>
          <p:sp>
            <p:nvSpPr>
              <p:cNvPr id="120" name="Заокруглений прямокутник"/>
              <p:cNvSpPr/>
              <p:nvPr/>
            </p:nvSpPr>
            <p:spPr>
              <a:xfrm>
                <a:off x="0" y="0"/>
                <a:ext cx="2599555" cy="933477"/>
              </a:xfrm>
              <a:prstGeom prst="roundRect">
                <a:avLst>
                  <a:gd name="adj" fmla="val 13558"/>
                </a:avLst>
              </a:prstGeom>
              <a:solidFill>
                <a:srgbClr val="F4DD8E"/>
              </a:solidFill>
              <a:ln w="12700" cap="flat">
                <a:noFill/>
                <a:miter lim="400000"/>
              </a:ln>
              <a:effectLst/>
            </p:spPr>
            <p:txBody>
              <a:bodyPr wrap="square" lIns="45719" tIns="45719" rIns="45719" bIns="45719" numCol="1" anchor="b">
                <a:noAutofit/>
              </a:bodyPr>
              <a:lstStyle/>
              <a:p>
                <a:pPr algn="ctr">
                  <a:defRPr sz="1200">
                    <a:uFill>
                      <a:solidFill>
                        <a:srgbClr val="000000"/>
                      </a:solidFill>
                    </a:uFill>
                    <a:latin typeface="+mn-lt"/>
                    <a:ea typeface="+mn-ea"/>
                    <a:cs typeface="+mn-cs"/>
                    <a:sym typeface="Arial"/>
                  </a:defRPr>
                </a:pPr>
                <a:endParaRPr/>
              </a:p>
            </p:txBody>
          </p:sp>
          <p:sp>
            <p:nvSpPr>
              <p:cNvPr id="121" name="120"/>
              <p:cNvSpPr txBox="1"/>
              <p:nvPr/>
            </p:nvSpPr>
            <p:spPr>
              <a:xfrm>
                <a:off x="82788" y="632153"/>
                <a:ext cx="2433979" cy="26425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b">
                <a:spAutoFit/>
              </a:bodyPr>
              <a:lstStyle>
                <a:lvl1pPr algn="ctr">
                  <a:defRPr sz="1200">
                    <a:uFill>
                      <a:solidFill>
                        <a:srgbClr val="000000"/>
                      </a:solidFill>
                    </a:uFill>
                    <a:latin typeface="+mn-lt"/>
                    <a:ea typeface="+mn-ea"/>
                    <a:cs typeface="+mn-cs"/>
                    <a:sym typeface="Arial"/>
                  </a:defRPr>
                </a:lvl1pPr>
              </a:lstStyle>
              <a:p>
                <a:r>
                  <a:t>120</a:t>
                </a:r>
              </a:p>
            </p:txBody>
          </p:sp>
        </p:grpSp>
        <p:grpSp>
          <p:nvGrpSpPr>
            <p:cNvPr id="125" name="Прямоугольник: скругленные углы 22"/>
            <p:cNvGrpSpPr/>
            <p:nvPr/>
          </p:nvGrpSpPr>
          <p:grpSpPr>
            <a:xfrm>
              <a:off x="288818" y="0"/>
              <a:ext cx="2021919" cy="936777"/>
              <a:chOff x="0" y="0"/>
              <a:chExt cx="2021918" cy="936776"/>
            </a:xfrm>
          </p:grpSpPr>
          <p:sp>
            <p:nvSpPr>
              <p:cNvPr id="123" name="Заокруглений прямокутник"/>
              <p:cNvSpPr/>
              <p:nvPr/>
            </p:nvSpPr>
            <p:spPr>
              <a:xfrm>
                <a:off x="0" y="0"/>
                <a:ext cx="2021919" cy="936777"/>
              </a:xfrm>
              <a:prstGeom prst="roundRect">
                <a:avLst>
                  <a:gd name="adj" fmla="val 36250"/>
                </a:avLst>
              </a:prstGeom>
              <a:solidFill>
                <a:srgbClr val="E7B304"/>
              </a:solidFill>
              <a:ln w="12700" cap="flat">
                <a:noFill/>
                <a:miter lim="400000"/>
              </a:ln>
              <a:effectLst/>
            </p:spPr>
            <p:txBody>
              <a:bodyPr wrap="square" lIns="45719" tIns="45719" rIns="45719" bIns="45719" numCol="1" anchor="ctr">
                <a:noAutofit/>
              </a:bodyPr>
              <a:lstStyle/>
              <a:p>
                <a:pPr algn="ctr">
                  <a:defRPr sz="1200" b="1">
                    <a:uFill>
                      <a:solidFill>
                        <a:srgbClr val="000000"/>
                      </a:solidFill>
                    </a:uFill>
                    <a:latin typeface="+mn-lt"/>
                    <a:ea typeface="+mn-ea"/>
                    <a:cs typeface="+mn-cs"/>
                    <a:sym typeface="Arial"/>
                  </a:defRPr>
                </a:pPr>
                <a:endParaRPr/>
              </a:p>
            </p:txBody>
          </p:sp>
          <p:sp>
            <p:nvSpPr>
              <p:cNvPr id="124" name="Number of international students (as per 2022):"/>
              <p:cNvSpPr txBox="1"/>
              <p:nvPr/>
            </p:nvSpPr>
            <p:spPr>
              <a:xfrm>
                <a:off x="154899" y="168180"/>
                <a:ext cx="1712119" cy="60041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6000" tIns="36000" rIns="36000" bIns="36000" numCol="1" anchor="ctr">
                <a:spAutoFit/>
              </a:bodyPr>
              <a:lstStyle/>
              <a:p>
                <a:pPr algn="ctr">
                  <a:defRPr sz="1200" b="1">
                    <a:uFill>
                      <a:solidFill>
                        <a:srgbClr val="000000"/>
                      </a:solidFill>
                    </a:uFill>
                    <a:latin typeface="+mn-lt"/>
                    <a:ea typeface="+mn-ea"/>
                    <a:cs typeface="+mn-cs"/>
                    <a:sym typeface="Arial"/>
                  </a:defRPr>
                </a:pPr>
                <a:r>
                  <a:t>Number of international students</a:t>
                </a:r>
                <a:br/>
                <a:r>
                  <a:t>(as per 2022): </a:t>
                </a:r>
              </a:p>
            </p:txBody>
          </p:sp>
        </p:grpSp>
      </p:grpSp>
      <p:grpSp>
        <p:nvGrpSpPr>
          <p:cNvPr id="133" name="Группа 15"/>
          <p:cNvGrpSpPr/>
          <p:nvPr/>
        </p:nvGrpSpPr>
        <p:grpSpPr>
          <a:xfrm>
            <a:off x="4776166" y="9960857"/>
            <a:ext cx="2599557" cy="2993633"/>
            <a:chOff x="0" y="0"/>
            <a:chExt cx="2599555" cy="2993631"/>
          </a:xfrm>
        </p:grpSpPr>
        <p:grpSp>
          <p:nvGrpSpPr>
            <p:cNvPr id="129" name="Прямоугольник: скругленные углы 23"/>
            <p:cNvGrpSpPr/>
            <p:nvPr/>
          </p:nvGrpSpPr>
          <p:grpSpPr>
            <a:xfrm>
              <a:off x="0" y="468388"/>
              <a:ext cx="2599556" cy="2525244"/>
              <a:chOff x="0" y="0"/>
              <a:chExt cx="2599555" cy="2525243"/>
            </a:xfrm>
          </p:grpSpPr>
          <p:sp>
            <p:nvSpPr>
              <p:cNvPr id="127" name="Заокруглений прямокутник"/>
              <p:cNvSpPr/>
              <p:nvPr/>
            </p:nvSpPr>
            <p:spPr>
              <a:xfrm>
                <a:off x="0" y="0"/>
                <a:ext cx="2599556" cy="2525244"/>
              </a:xfrm>
              <a:prstGeom prst="roundRect">
                <a:avLst>
                  <a:gd name="adj" fmla="val 13558"/>
                </a:avLst>
              </a:prstGeom>
              <a:solidFill>
                <a:srgbClr val="F4DD8E"/>
              </a:solidFill>
              <a:ln w="12700" cap="flat">
                <a:noFill/>
                <a:miter lim="400000"/>
              </a:ln>
              <a:effectLst/>
            </p:spPr>
            <p:txBody>
              <a:bodyPr wrap="square" lIns="45719" tIns="45719" rIns="45719" bIns="45719" numCol="1" anchor="b">
                <a:noAutofit/>
              </a:bodyPr>
              <a:lstStyle/>
              <a:p>
                <a:pPr algn="ctr">
                  <a:defRPr sz="1200">
                    <a:uFill>
                      <a:solidFill>
                        <a:srgbClr val="000000"/>
                      </a:solidFill>
                    </a:uFill>
                    <a:latin typeface="+mn-lt"/>
                    <a:ea typeface="+mn-ea"/>
                    <a:cs typeface="+mn-cs"/>
                    <a:sym typeface="Arial"/>
                  </a:defRPr>
                </a:pPr>
                <a:endParaRPr/>
              </a:p>
            </p:txBody>
          </p:sp>
          <p:sp>
            <p:nvSpPr>
              <p:cNvPr id="128" name="51st place in national rating TOP-200 Ukraine: 7th place in national rating of HEI by the number of patents received in 2022; 48th place among HEI of Ukraine in terms of SciVerse Scopus database; entering the QS Emerging Europe and Central Asia  Universi"/>
              <p:cNvSpPr txBox="1"/>
              <p:nvPr/>
            </p:nvSpPr>
            <p:spPr>
              <a:xfrm>
                <a:off x="145996" y="560511"/>
                <a:ext cx="2307563" cy="18644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b">
                <a:spAutoFit/>
              </a:bodyPr>
              <a:lstStyle/>
              <a:p>
                <a:pPr algn="ctr">
                  <a:defRPr sz="1200">
                    <a:uFill>
                      <a:solidFill>
                        <a:srgbClr val="000000"/>
                      </a:solidFill>
                    </a:uFill>
                    <a:latin typeface="+mn-lt"/>
                    <a:ea typeface="+mn-ea"/>
                    <a:cs typeface="+mn-cs"/>
                    <a:sym typeface="Arial"/>
                  </a:defRPr>
                </a:pPr>
                <a:r>
                  <a:t>51st place in national rating TOP-200 Ukraine: 7th place in national rating of HEI by the number of patents received in 2022; 48th place among HEI of Ukraine in terms of SciVerse Scopus database; entering the QS Emerging Europe and Central Asia  University Rankings in 2021</a:t>
                </a:r>
              </a:p>
            </p:txBody>
          </p:sp>
        </p:grpSp>
        <p:grpSp>
          <p:nvGrpSpPr>
            <p:cNvPr id="132" name="Прямоугольник: скругленные углы 24"/>
            <p:cNvGrpSpPr/>
            <p:nvPr/>
          </p:nvGrpSpPr>
          <p:grpSpPr>
            <a:xfrm>
              <a:off x="638179" y="0"/>
              <a:ext cx="1323198" cy="936777"/>
              <a:chOff x="0" y="0"/>
              <a:chExt cx="1323196" cy="936776"/>
            </a:xfrm>
          </p:grpSpPr>
          <p:sp>
            <p:nvSpPr>
              <p:cNvPr id="130" name="Заокруглений прямокутник"/>
              <p:cNvSpPr/>
              <p:nvPr/>
            </p:nvSpPr>
            <p:spPr>
              <a:xfrm>
                <a:off x="0" y="0"/>
                <a:ext cx="1323197" cy="936777"/>
              </a:xfrm>
              <a:prstGeom prst="roundRect">
                <a:avLst>
                  <a:gd name="adj" fmla="val 36250"/>
                </a:avLst>
              </a:prstGeom>
              <a:solidFill>
                <a:srgbClr val="E7B304"/>
              </a:solidFill>
              <a:ln w="12700" cap="flat">
                <a:noFill/>
                <a:miter lim="400000"/>
              </a:ln>
              <a:effectLst/>
            </p:spPr>
            <p:txBody>
              <a:bodyPr wrap="square" lIns="45719" tIns="45719" rIns="45719" bIns="45719" numCol="1" anchor="ctr">
                <a:noAutofit/>
              </a:bodyPr>
              <a:lstStyle/>
              <a:p>
                <a:pPr algn="ctr">
                  <a:defRPr sz="1200" b="1">
                    <a:uFill>
                      <a:solidFill>
                        <a:srgbClr val="000000"/>
                      </a:solidFill>
                    </a:uFill>
                    <a:latin typeface="+mn-lt"/>
                    <a:ea typeface="+mn-ea"/>
                    <a:cs typeface="+mn-cs"/>
                    <a:sym typeface="Arial"/>
                  </a:defRPr>
                </a:pPr>
                <a:endParaRPr/>
              </a:p>
            </p:txBody>
          </p:sp>
          <p:sp>
            <p:nvSpPr>
              <p:cNvPr id="131" name="Positions in ratings"/>
              <p:cNvSpPr txBox="1"/>
              <p:nvPr/>
            </p:nvSpPr>
            <p:spPr>
              <a:xfrm>
                <a:off x="145180" y="247360"/>
                <a:ext cx="1032838" cy="4420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200" b="1">
                    <a:uFill>
                      <a:solidFill>
                        <a:srgbClr val="000000"/>
                      </a:solidFill>
                    </a:uFill>
                    <a:latin typeface="+mn-lt"/>
                    <a:ea typeface="+mn-ea"/>
                    <a:cs typeface="+mn-cs"/>
                    <a:sym typeface="Arial"/>
                  </a:defRPr>
                </a:lvl1pPr>
              </a:lstStyle>
              <a:p>
                <a:r>
                  <a:t>Positions in ratings</a:t>
                </a:r>
              </a:p>
            </p:txBody>
          </p:sp>
        </p:grpSp>
      </p:grpSp>
      <p:grpSp>
        <p:nvGrpSpPr>
          <p:cNvPr id="140" name="Группа 21"/>
          <p:cNvGrpSpPr/>
          <p:nvPr/>
        </p:nvGrpSpPr>
        <p:grpSpPr>
          <a:xfrm>
            <a:off x="7970964" y="9960858"/>
            <a:ext cx="2599556" cy="2993631"/>
            <a:chOff x="0" y="0"/>
            <a:chExt cx="2599555" cy="2993630"/>
          </a:xfrm>
        </p:grpSpPr>
        <p:grpSp>
          <p:nvGrpSpPr>
            <p:cNvPr id="136" name="Прямоугольник: скругленные углы 25"/>
            <p:cNvGrpSpPr/>
            <p:nvPr/>
          </p:nvGrpSpPr>
          <p:grpSpPr>
            <a:xfrm>
              <a:off x="0" y="468387"/>
              <a:ext cx="2599556" cy="2525244"/>
              <a:chOff x="0" y="0"/>
              <a:chExt cx="2599555" cy="2525242"/>
            </a:xfrm>
          </p:grpSpPr>
          <p:sp>
            <p:nvSpPr>
              <p:cNvPr id="134" name="Заокруглений прямокутник"/>
              <p:cNvSpPr/>
              <p:nvPr/>
            </p:nvSpPr>
            <p:spPr>
              <a:xfrm>
                <a:off x="0" y="0"/>
                <a:ext cx="2599556" cy="2525243"/>
              </a:xfrm>
              <a:prstGeom prst="roundRect">
                <a:avLst>
                  <a:gd name="adj" fmla="val 13558"/>
                </a:avLst>
              </a:prstGeom>
              <a:solidFill>
                <a:srgbClr val="F4DD8E"/>
              </a:solidFill>
              <a:ln w="12700" cap="flat">
                <a:noFill/>
                <a:miter lim="400000"/>
              </a:ln>
              <a:effectLst/>
            </p:spPr>
            <p:txBody>
              <a:bodyPr wrap="square" lIns="45719" tIns="45719" rIns="45719" bIns="45719" numCol="1" anchor="b">
                <a:noAutofit/>
              </a:bodyPr>
              <a:lstStyle/>
              <a:p>
                <a:pPr algn="ctr">
                  <a:defRPr sz="1200">
                    <a:uFill>
                      <a:solidFill>
                        <a:srgbClr val="000000"/>
                      </a:solidFill>
                    </a:uFill>
                    <a:latin typeface="+mn-lt"/>
                    <a:ea typeface="+mn-ea"/>
                    <a:cs typeface="+mn-cs"/>
                    <a:sym typeface="Arial"/>
                  </a:defRPr>
                </a:pPr>
                <a:endParaRPr/>
              </a:p>
            </p:txBody>
          </p:sp>
          <p:sp>
            <p:nvSpPr>
              <p:cNvPr id="135" name="transport technologies, chemical engineering, automation, materials science, computer science, social sciences, economics and law; experience in participating in regional development projects, implementation of social and public projects"/>
              <p:cNvSpPr txBox="1"/>
              <p:nvPr/>
            </p:nvSpPr>
            <p:spPr>
              <a:xfrm>
                <a:off x="145996" y="738311"/>
                <a:ext cx="2307563" cy="16866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b">
                <a:spAutoFit/>
              </a:bodyPr>
              <a:lstStyle>
                <a:lvl1pPr algn="ctr">
                  <a:defRPr sz="1200">
                    <a:uFill>
                      <a:solidFill>
                        <a:srgbClr val="000000"/>
                      </a:solidFill>
                    </a:uFill>
                    <a:latin typeface="+mn-lt"/>
                    <a:ea typeface="+mn-ea"/>
                    <a:cs typeface="+mn-cs"/>
                    <a:sym typeface="Arial"/>
                  </a:defRPr>
                </a:lvl1pPr>
              </a:lstStyle>
              <a:p>
                <a:r>
                  <a:t>transport technologies, chemical engineering, automation, materials science, computer science, social sciences, economics and law; experience in participating in regional development projects, implementation of social and public projects</a:t>
                </a:r>
              </a:p>
            </p:txBody>
          </p:sp>
        </p:grpSp>
        <p:grpSp>
          <p:nvGrpSpPr>
            <p:cNvPr id="139" name="Прямоугольник: скругленные углы 26"/>
            <p:cNvGrpSpPr/>
            <p:nvPr/>
          </p:nvGrpSpPr>
          <p:grpSpPr>
            <a:xfrm>
              <a:off x="784550" y="0"/>
              <a:ext cx="1030455" cy="936777"/>
              <a:chOff x="0" y="0"/>
              <a:chExt cx="1030454" cy="936776"/>
            </a:xfrm>
          </p:grpSpPr>
          <p:sp>
            <p:nvSpPr>
              <p:cNvPr id="137" name="Заокруглений прямокутник"/>
              <p:cNvSpPr/>
              <p:nvPr/>
            </p:nvSpPr>
            <p:spPr>
              <a:xfrm>
                <a:off x="0" y="0"/>
                <a:ext cx="1030455" cy="936777"/>
              </a:xfrm>
              <a:prstGeom prst="roundRect">
                <a:avLst>
                  <a:gd name="adj" fmla="val 36250"/>
                </a:avLst>
              </a:prstGeom>
              <a:solidFill>
                <a:srgbClr val="E7B304"/>
              </a:solidFill>
              <a:ln w="12700" cap="flat">
                <a:noFill/>
                <a:miter lim="400000"/>
              </a:ln>
              <a:effectLst/>
            </p:spPr>
            <p:txBody>
              <a:bodyPr wrap="square" lIns="45719" tIns="45719" rIns="45719" bIns="45719" numCol="1" anchor="ctr">
                <a:noAutofit/>
              </a:bodyPr>
              <a:lstStyle/>
              <a:p>
                <a:pPr algn="ctr">
                  <a:defRPr sz="1000" b="1">
                    <a:uFill>
                      <a:solidFill>
                        <a:srgbClr val="000000"/>
                      </a:solidFill>
                    </a:uFill>
                    <a:latin typeface="+mn-lt"/>
                    <a:ea typeface="+mn-ea"/>
                    <a:cs typeface="+mn-cs"/>
                    <a:sym typeface="Arial"/>
                  </a:defRPr>
                </a:pPr>
                <a:endParaRPr/>
              </a:p>
            </p:txBody>
          </p:sp>
          <p:sp>
            <p:nvSpPr>
              <p:cNvPr id="138" name="Strong Areas"/>
              <p:cNvSpPr txBox="1"/>
              <p:nvPr/>
            </p:nvSpPr>
            <p:spPr>
              <a:xfrm>
                <a:off x="145179" y="285045"/>
                <a:ext cx="740096" cy="36668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000" b="1">
                    <a:uFill>
                      <a:solidFill>
                        <a:srgbClr val="000000"/>
                      </a:solidFill>
                    </a:uFill>
                    <a:latin typeface="+mn-lt"/>
                    <a:ea typeface="+mn-ea"/>
                    <a:cs typeface="+mn-cs"/>
                    <a:sym typeface="Arial"/>
                  </a:defRPr>
                </a:lvl1pPr>
              </a:lstStyle>
              <a:p>
                <a:r>
                  <a:t>Strong Areas</a:t>
                </a: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Объект 11" descr="Объект 11"/>
          <p:cNvPicPr>
            <a:picLocks noChangeAspect="1"/>
          </p:cNvPicPr>
          <p:nvPr/>
        </p:nvPicPr>
        <p:blipFill>
          <a:blip r:embed="rId2"/>
          <a:srcRect b="82491"/>
          <a:stretch>
            <a:fillRect/>
          </a:stretch>
        </p:blipFill>
        <p:spPr>
          <a:xfrm>
            <a:off x="-11324" y="-7704"/>
            <a:ext cx="12214649" cy="1203458"/>
          </a:xfrm>
          <a:prstGeom prst="rect">
            <a:avLst/>
          </a:prstGeom>
          <a:ln w="12700">
            <a:miter lim="400000"/>
          </a:ln>
        </p:spPr>
      </p:pic>
      <p:sp>
        <p:nvSpPr>
          <p:cNvPr id="143" name="Заголовок 6"/>
          <p:cNvSpPr txBox="1"/>
          <p:nvPr/>
        </p:nvSpPr>
        <p:spPr>
          <a:xfrm>
            <a:off x="883919" y="126168"/>
            <a:ext cx="10424161" cy="1069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algn="ctr">
              <a:lnSpc>
                <a:spcPct val="90000"/>
              </a:lnSpc>
              <a:defRPr sz="3600" b="1" spc="200">
                <a:solidFill>
                  <a:srgbClr val="FFFFFF"/>
                </a:solidFill>
                <a:latin typeface="+mn-lt"/>
                <a:ea typeface="+mn-ea"/>
                <a:cs typeface="+mn-cs"/>
                <a:sym typeface="Arial"/>
              </a:defRPr>
            </a:pPr>
            <a:r>
              <a:rPr lang="en-US" dirty="0"/>
              <a:t>FACULTY OF LAW </a:t>
            </a:r>
            <a:r>
              <a:rPr dirty="0"/>
              <a:t>PROFILE</a:t>
            </a:r>
          </a:p>
        </p:txBody>
      </p:sp>
      <p:pic>
        <p:nvPicPr>
          <p:cNvPr id="144" name="Рисунок 10" descr="Рисунок 10"/>
          <p:cNvPicPr>
            <a:picLocks noChangeAspect="1"/>
          </p:cNvPicPr>
          <p:nvPr/>
        </p:nvPicPr>
        <p:blipFill>
          <a:blip r:embed="rId3"/>
          <a:stretch>
            <a:fillRect/>
          </a:stretch>
        </p:blipFill>
        <p:spPr>
          <a:xfrm>
            <a:off x="10422921" y="7102117"/>
            <a:ext cx="1253143" cy="1936228"/>
          </a:xfrm>
          <a:prstGeom prst="rect">
            <a:avLst/>
          </a:prstGeom>
          <a:ln w="12700">
            <a:miter lim="400000"/>
          </a:ln>
        </p:spPr>
      </p:pic>
      <p:pic>
        <p:nvPicPr>
          <p:cNvPr id="145" name="Рисунок 12" descr="Рисунок 12"/>
          <p:cNvPicPr>
            <a:picLocks noChangeAspect="1"/>
          </p:cNvPicPr>
          <p:nvPr/>
        </p:nvPicPr>
        <p:blipFill>
          <a:blip r:embed="rId4"/>
          <a:stretch>
            <a:fillRect/>
          </a:stretch>
        </p:blipFill>
        <p:spPr>
          <a:xfrm>
            <a:off x="-5901996" y="184960"/>
            <a:ext cx="5949387" cy="6673041"/>
          </a:xfrm>
          <a:prstGeom prst="rect">
            <a:avLst/>
          </a:prstGeom>
          <a:ln w="12700">
            <a:miter lim="400000"/>
          </a:ln>
        </p:spPr>
      </p:pic>
      <p:grpSp>
        <p:nvGrpSpPr>
          <p:cNvPr id="152" name="Группа 32"/>
          <p:cNvGrpSpPr/>
          <p:nvPr/>
        </p:nvGrpSpPr>
        <p:grpSpPr>
          <a:xfrm>
            <a:off x="1563234" y="3480501"/>
            <a:ext cx="2599558" cy="2993633"/>
            <a:chOff x="0" y="0"/>
            <a:chExt cx="2599557" cy="2993632"/>
          </a:xfrm>
        </p:grpSpPr>
        <p:grpSp>
          <p:nvGrpSpPr>
            <p:cNvPr id="148" name="Прямоугольник: скругленные углы 17"/>
            <p:cNvGrpSpPr/>
            <p:nvPr/>
          </p:nvGrpSpPr>
          <p:grpSpPr>
            <a:xfrm>
              <a:off x="0" y="468387"/>
              <a:ext cx="2599557" cy="2525245"/>
              <a:chOff x="0" y="0"/>
              <a:chExt cx="2599556" cy="2525243"/>
            </a:xfrm>
          </p:grpSpPr>
          <p:sp>
            <p:nvSpPr>
              <p:cNvPr id="146" name="Заокруглений прямокутник"/>
              <p:cNvSpPr/>
              <p:nvPr/>
            </p:nvSpPr>
            <p:spPr>
              <a:xfrm>
                <a:off x="0" y="0"/>
                <a:ext cx="2599556" cy="2525243"/>
              </a:xfrm>
              <a:prstGeom prst="roundRect">
                <a:avLst>
                  <a:gd name="adj" fmla="val 12167"/>
                </a:avLst>
              </a:prstGeom>
              <a:solidFill>
                <a:srgbClr val="F4DD8E"/>
              </a:solidFill>
              <a:ln w="12700" cap="flat">
                <a:noFill/>
                <a:miter lim="400000"/>
              </a:ln>
              <a:effectLst/>
            </p:spPr>
            <p:txBody>
              <a:bodyPr wrap="square" lIns="45719" tIns="45719" rIns="45719" bIns="45719" numCol="1" anchor="b">
                <a:noAutofit/>
              </a:bodyPr>
              <a:lstStyle/>
              <a:p>
                <a:pPr algn="ctr">
                  <a:defRPr sz="1200">
                    <a:uFill>
                      <a:solidFill>
                        <a:srgbClr val="000000"/>
                      </a:solidFill>
                    </a:uFill>
                    <a:latin typeface="+mn-lt"/>
                    <a:ea typeface="+mn-ea"/>
                    <a:cs typeface="+mn-cs"/>
                    <a:sym typeface="Arial"/>
                  </a:defRPr>
                </a:pPr>
                <a:endParaRPr/>
              </a:p>
            </p:txBody>
          </p:sp>
          <p:sp>
            <p:nvSpPr>
              <p:cNvPr id="147" name="before the 2014 – Luhansk, with branches in Luhansk and Kherson oblasts, AR Crimea; after the 2014 – Severodonetsk, Luhansk oblasts with branches in Rubizhne, Luhansk oblast; after the 24th of February 2022 – evacuation to locations in Kamyanets-Podilski"/>
              <p:cNvSpPr txBox="1"/>
              <p:nvPr/>
            </p:nvSpPr>
            <p:spPr>
              <a:xfrm>
                <a:off x="135708" y="496267"/>
                <a:ext cx="2328139" cy="19389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b">
                <a:spAutoFit/>
              </a:bodyPr>
              <a:lstStyle>
                <a:lvl1pPr algn="ctr">
                  <a:defRPr sz="1200">
                    <a:uFill>
                      <a:solidFill>
                        <a:srgbClr val="000000"/>
                      </a:solidFill>
                    </a:uFill>
                    <a:latin typeface="+mn-lt"/>
                    <a:ea typeface="+mn-ea"/>
                    <a:cs typeface="+mn-cs"/>
                    <a:sym typeface="Arial"/>
                  </a:defRPr>
                </a:lvl1pPr>
              </a:lstStyle>
              <a:p>
                <a:r>
                  <a:rPr dirty="0"/>
                  <a:t>before the 2014 – Luhansk, with branches in Luhansk and Kherson </a:t>
                </a:r>
                <a:r>
                  <a:rPr lang="en-GB" dirty="0"/>
                  <a:t>regions</a:t>
                </a:r>
                <a:r>
                  <a:rPr dirty="0"/>
                  <a:t>, AR Crimea; after the 2014 – </a:t>
                </a:r>
                <a:r>
                  <a:rPr dirty="0" err="1"/>
                  <a:t>Severodonetsk</a:t>
                </a:r>
                <a:r>
                  <a:rPr dirty="0"/>
                  <a:t>, Luhansk </a:t>
                </a:r>
                <a:r>
                  <a:rPr lang="en-GB" dirty="0"/>
                  <a:t>region </a:t>
                </a:r>
                <a:r>
                  <a:rPr dirty="0"/>
                  <a:t>with branches in </a:t>
                </a:r>
                <a:r>
                  <a:rPr dirty="0" err="1"/>
                  <a:t>Rubizhne</a:t>
                </a:r>
                <a:r>
                  <a:rPr dirty="0"/>
                  <a:t>, Luhansk </a:t>
                </a:r>
                <a:r>
                  <a:rPr lang="en-GB" dirty="0"/>
                  <a:t>region</a:t>
                </a:r>
                <a:r>
                  <a:rPr dirty="0"/>
                  <a:t>; after the 24th of February 2022 – evacuation to locations in </a:t>
                </a:r>
                <a:r>
                  <a:rPr dirty="0" err="1"/>
                  <a:t>Kamyanets-Podilskiy</a:t>
                </a:r>
                <a:r>
                  <a:rPr dirty="0"/>
                  <a:t> </a:t>
                </a:r>
                <a:r>
                  <a:rPr dirty="0" err="1"/>
                  <a:t>Khmelnitsk</a:t>
                </a:r>
                <a:r>
                  <a:rPr dirty="0"/>
                  <a:t> </a:t>
                </a:r>
                <a:r>
                  <a:rPr lang="en-GB" dirty="0"/>
                  <a:t>region</a:t>
                </a:r>
                <a:r>
                  <a:rPr dirty="0"/>
                  <a:t>, Dnipro and Kyiv</a:t>
                </a:r>
              </a:p>
            </p:txBody>
          </p:sp>
        </p:grpSp>
        <p:grpSp>
          <p:nvGrpSpPr>
            <p:cNvPr id="151" name="Прямоугольник: скругленные углы 18"/>
            <p:cNvGrpSpPr/>
            <p:nvPr/>
          </p:nvGrpSpPr>
          <p:grpSpPr>
            <a:xfrm>
              <a:off x="784550" y="0"/>
              <a:ext cx="1030455" cy="936777"/>
              <a:chOff x="0" y="0"/>
              <a:chExt cx="1030454" cy="936776"/>
            </a:xfrm>
          </p:grpSpPr>
          <p:sp>
            <p:nvSpPr>
              <p:cNvPr id="149" name="Заокруглений прямокутник"/>
              <p:cNvSpPr/>
              <p:nvPr/>
            </p:nvSpPr>
            <p:spPr>
              <a:xfrm>
                <a:off x="0" y="0"/>
                <a:ext cx="1030455" cy="936777"/>
              </a:xfrm>
              <a:prstGeom prst="roundRect">
                <a:avLst>
                  <a:gd name="adj" fmla="val 30000"/>
                </a:avLst>
              </a:prstGeom>
              <a:solidFill>
                <a:srgbClr val="E7B304"/>
              </a:solidFill>
              <a:ln w="12700" cap="flat">
                <a:noFill/>
                <a:miter lim="400000"/>
              </a:ln>
              <a:effectLst/>
            </p:spPr>
            <p:txBody>
              <a:bodyPr wrap="square" lIns="45719" tIns="45719" rIns="45719" bIns="45719" numCol="1" anchor="ctr">
                <a:noAutofit/>
              </a:bodyPr>
              <a:lstStyle/>
              <a:p>
                <a:pPr algn="ctr">
                  <a:defRPr sz="1200" b="1">
                    <a:uFill>
                      <a:solidFill>
                        <a:srgbClr val="000000"/>
                      </a:solidFill>
                    </a:uFill>
                    <a:latin typeface="+mn-lt"/>
                    <a:ea typeface="+mn-ea"/>
                    <a:cs typeface="+mn-cs"/>
                    <a:sym typeface="Arial"/>
                  </a:defRPr>
                </a:pPr>
                <a:endParaRPr/>
              </a:p>
            </p:txBody>
          </p:sp>
          <p:sp>
            <p:nvSpPr>
              <p:cNvPr id="150" name="Location"/>
              <p:cNvSpPr txBox="1"/>
              <p:nvPr/>
            </p:nvSpPr>
            <p:spPr>
              <a:xfrm>
                <a:off x="128031" y="336260"/>
                <a:ext cx="774391" cy="2642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200" b="1">
                    <a:uFill>
                      <a:solidFill>
                        <a:srgbClr val="000000"/>
                      </a:solidFill>
                    </a:uFill>
                    <a:latin typeface="+mn-lt"/>
                    <a:ea typeface="+mn-ea"/>
                    <a:cs typeface="+mn-cs"/>
                    <a:sym typeface="Arial"/>
                  </a:defRPr>
                </a:lvl1pPr>
              </a:lstStyle>
              <a:p>
                <a:r>
                  <a:t>Location</a:t>
                </a:r>
              </a:p>
            </p:txBody>
          </p:sp>
        </p:grpSp>
      </p:grpSp>
      <p:grpSp>
        <p:nvGrpSpPr>
          <p:cNvPr id="159" name="Группа 28"/>
          <p:cNvGrpSpPr/>
          <p:nvPr/>
        </p:nvGrpSpPr>
        <p:grpSpPr>
          <a:xfrm>
            <a:off x="2863011" y="1696250"/>
            <a:ext cx="2599559" cy="1405166"/>
            <a:chOff x="-1" y="0"/>
            <a:chExt cx="2599557" cy="1405164"/>
          </a:xfrm>
        </p:grpSpPr>
        <p:grpSp>
          <p:nvGrpSpPr>
            <p:cNvPr id="155" name="Прямоугольник: скругленные углы 15"/>
            <p:cNvGrpSpPr/>
            <p:nvPr/>
          </p:nvGrpSpPr>
          <p:grpSpPr>
            <a:xfrm>
              <a:off x="-1" y="468388"/>
              <a:ext cx="2599557" cy="936776"/>
              <a:chOff x="0" y="0"/>
              <a:chExt cx="2599555" cy="936775"/>
            </a:xfrm>
          </p:grpSpPr>
          <p:sp>
            <p:nvSpPr>
              <p:cNvPr id="153" name="Заокруглений прямокутник"/>
              <p:cNvSpPr/>
              <p:nvPr/>
            </p:nvSpPr>
            <p:spPr>
              <a:xfrm>
                <a:off x="0" y="0"/>
                <a:ext cx="2599555" cy="936775"/>
              </a:xfrm>
              <a:prstGeom prst="roundRect">
                <a:avLst>
                  <a:gd name="adj" fmla="val 17277"/>
                </a:avLst>
              </a:prstGeom>
              <a:solidFill>
                <a:srgbClr val="F4DD8E"/>
              </a:solidFill>
              <a:ln w="12700" cap="flat">
                <a:noFill/>
                <a:miter lim="400000"/>
              </a:ln>
              <a:effectLst/>
            </p:spPr>
            <p:txBody>
              <a:bodyPr wrap="square" lIns="45719" tIns="45719" rIns="45719" bIns="45719" numCol="1" anchor="b">
                <a:noAutofit/>
              </a:bodyPr>
              <a:lstStyle/>
              <a:p>
                <a:pPr algn="ctr">
                  <a:defRPr sz="1200">
                    <a:uFill>
                      <a:solidFill>
                        <a:srgbClr val="000000"/>
                      </a:solidFill>
                    </a:uFill>
                    <a:latin typeface="+mn-lt"/>
                    <a:ea typeface="+mn-ea"/>
                    <a:cs typeface="+mn-cs"/>
                    <a:sym typeface="Arial"/>
                  </a:defRPr>
                </a:pPr>
                <a:endParaRPr/>
              </a:p>
            </p:txBody>
          </p:sp>
          <p:sp>
            <p:nvSpPr>
              <p:cNvPr id="154" name="March, 27, 1920"/>
              <p:cNvSpPr txBox="1"/>
              <p:nvPr/>
            </p:nvSpPr>
            <p:spPr>
              <a:xfrm>
                <a:off x="93122" y="612376"/>
                <a:ext cx="2413310" cy="27699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b">
                <a:spAutoFit/>
              </a:bodyPr>
              <a:lstStyle>
                <a:lvl1pPr algn="ctr">
                  <a:defRPr sz="1200">
                    <a:uFill>
                      <a:solidFill>
                        <a:srgbClr val="000000"/>
                      </a:solidFill>
                    </a:uFill>
                    <a:latin typeface="+mn-lt"/>
                    <a:ea typeface="+mn-ea"/>
                    <a:cs typeface="+mn-cs"/>
                    <a:sym typeface="Arial"/>
                  </a:defRPr>
                </a:lvl1pPr>
              </a:lstStyle>
              <a:p>
                <a:r>
                  <a:rPr lang="en-US" dirty="0"/>
                  <a:t>1992</a:t>
                </a:r>
                <a:endParaRPr dirty="0"/>
              </a:p>
            </p:txBody>
          </p:sp>
        </p:grpSp>
        <p:grpSp>
          <p:nvGrpSpPr>
            <p:cNvPr id="158" name="Прямоугольник: скругленные углы 16"/>
            <p:cNvGrpSpPr/>
            <p:nvPr/>
          </p:nvGrpSpPr>
          <p:grpSpPr>
            <a:xfrm>
              <a:off x="705004" y="0"/>
              <a:ext cx="1189546" cy="936777"/>
              <a:chOff x="0" y="0"/>
              <a:chExt cx="1189544" cy="936776"/>
            </a:xfrm>
          </p:grpSpPr>
          <p:sp>
            <p:nvSpPr>
              <p:cNvPr id="156" name="Заокруглений прямокутник"/>
              <p:cNvSpPr/>
              <p:nvPr/>
            </p:nvSpPr>
            <p:spPr>
              <a:xfrm>
                <a:off x="0" y="0"/>
                <a:ext cx="1189545" cy="936777"/>
              </a:xfrm>
              <a:prstGeom prst="roundRect">
                <a:avLst>
                  <a:gd name="adj" fmla="val 35000"/>
                </a:avLst>
              </a:prstGeom>
              <a:solidFill>
                <a:srgbClr val="E7B304"/>
              </a:solidFill>
              <a:ln w="12700" cap="flat">
                <a:noFill/>
                <a:miter lim="400000"/>
              </a:ln>
              <a:effectLst/>
            </p:spPr>
            <p:txBody>
              <a:bodyPr wrap="square" lIns="45719" tIns="45719" rIns="45719" bIns="45719" numCol="1" anchor="ctr">
                <a:noAutofit/>
              </a:bodyPr>
              <a:lstStyle/>
              <a:p>
                <a:pPr algn="ctr">
                  <a:defRPr sz="1200" b="1">
                    <a:uFill>
                      <a:solidFill>
                        <a:srgbClr val="000000"/>
                      </a:solidFill>
                    </a:uFill>
                    <a:latin typeface="+mn-lt"/>
                    <a:ea typeface="+mn-ea"/>
                    <a:cs typeface="+mn-cs"/>
                    <a:sym typeface="Arial"/>
                  </a:defRPr>
                </a:pPr>
                <a:endParaRPr/>
              </a:p>
            </p:txBody>
          </p:sp>
          <p:sp>
            <p:nvSpPr>
              <p:cNvPr id="157" name="The date of foundation"/>
              <p:cNvSpPr txBox="1"/>
              <p:nvPr/>
            </p:nvSpPr>
            <p:spPr>
              <a:xfrm>
                <a:off x="140310" y="247360"/>
                <a:ext cx="907484" cy="4420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200" b="1">
                    <a:uFill>
                      <a:solidFill>
                        <a:srgbClr val="000000"/>
                      </a:solidFill>
                    </a:uFill>
                    <a:latin typeface="+mn-lt"/>
                    <a:ea typeface="+mn-ea"/>
                    <a:cs typeface="+mn-cs"/>
                    <a:sym typeface="Arial"/>
                  </a:defRPr>
                </a:lvl1pPr>
              </a:lstStyle>
              <a:p>
                <a:r>
                  <a:rPr dirty="0"/>
                  <a:t>The date of foundation</a:t>
                </a:r>
              </a:p>
            </p:txBody>
          </p:sp>
        </p:grpSp>
      </p:grpSp>
      <p:grpSp>
        <p:nvGrpSpPr>
          <p:cNvPr id="166" name="Группа 29"/>
          <p:cNvGrpSpPr/>
          <p:nvPr/>
        </p:nvGrpSpPr>
        <p:grpSpPr>
          <a:xfrm>
            <a:off x="6574231" y="1664141"/>
            <a:ext cx="2599558" cy="1405166"/>
            <a:chOff x="-1" y="0"/>
            <a:chExt cx="2599557" cy="1405164"/>
          </a:xfrm>
        </p:grpSpPr>
        <p:grpSp>
          <p:nvGrpSpPr>
            <p:cNvPr id="162" name="Прямоугольник: скругленные углы 19"/>
            <p:cNvGrpSpPr/>
            <p:nvPr/>
          </p:nvGrpSpPr>
          <p:grpSpPr>
            <a:xfrm>
              <a:off x="-1" y="468388"/>
              <a:ext cx="2599557" cy="936776"/>
              <a:chOff x="0" y="0"/>
              <a:chExt cx="2599555" cy="936775"/>
            </a:xfrm>
          </p:grpSpPr>
          <p:sp>
            <p:nvSpPr>
              <p:cNvPr id="160" name="Заокруглений прямокутник"/>
              <p:cNvSpPr/>
              <p:nvPr/>
            </p:nvSpPr>
            <p:spPr>
              <a:xfrm>
                <a:off x="0" y="0"/>
                <a:ext cx="2599555" cy="936775"/>
              </a:xfrm>
              <a:prstGeom prst="roundRect">
                <a:avLst>
                  <a:gd name="adj" fmla="val 13558"/>
                </a:avLst>
              </a:prstGeom>
              <a:solidFill>
                <a:srgbClr val="F4DD8E"/>
              </a:solidFill>
              <a:ln w="12700" cap="flat">
                <a:noFill/>
                <a:miter lim="400000"/>
              </a:ln>
              <a:effectLst/>
            </p:spPr>
            <p:txBody>
              <a:bodyPr wrap="square" lIns="45719" tIns="45719" rIns="45719" bIns="45719" numCol="1" anchor="b">
                <a:noAutofit/>
              </a:bodyPr>
              <a:lstStyle/>
              <a:p>
                <a:pPr algn="ctr">
                  <a:defRPr sz="1200">
                    <a:uFill>
                      <a:solidFill>
                        <a:srgbClr val="000000"/>
                      </a:solidFill>
                    </a:uFill>
                    <a:latin typeface="+mn-lt"/>
                    <a:ea typeface="+mn-ea"/>
                    <a:cs typeface="+mn-cs"/>
                    <a:sym typeface="Arial"/>
                  </a:defRPr>
                </a:pPr>
                <a:endParaRPr/>
              </a:p>
            </p:txBody>
          </p:sp>
          <p:sp>
            <p:nvSpPr>
              <p:cNvPr id="161" name="5250 of people"/>
              <p:cNvSpPr txBox="1"/>
              <p:nvPr/>
            </p:nvSpPr>
            <p:spPr>
              <a:xfrm>
                <a:off x="82919" y="622580"/>
                <a:ext cx="2433717" cy="27699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b">
                <a:spAutoFit/>
              </a:bodyPr>
              <a:lstStyle>
                <a:lvl1pPr algn="ctr">
                  <a:defRPr sz="1200">
                    <a:uFill>
                      <a:solidFill>
                        <a:srgbClr val="000000"/>
                      </a:solidFill>
                    </a:uFill>
                    <a:latin typeface="+mn-lt"/>
                    <a:ea typeface="+mn-ea"/>
                    <a:cs typeface="+mn-cs"/>
                    <a:sym typeface="Arial"/>
                  </a:defRPr>
                </a:lvl1pPr>
              </a:lstStyle>
              <a:p>
                <a:r>
                  <a:rPr dirty="0"/>
                  <a:t> </a:t>
                </a:r>
                <a:r>
                  <a:rPr lang="uk-UA" dirty="0"/>
                  <a:t>400 </a:t>
                </a:r>
                <a:r>
                  <a:rPr dirty="0"/>
                  <a:t>of people</a:t>
                </a:r>
              </a:p>
            </p:txBody>
          </p:sp>
        </p:grpSp>
        <p:grpSp>
          <p:nvGrpSpPr>
            <p:cNvPr id="165" name="Прямоугольник: скругленные углы 20"/>
            <p:cNvGrpSpPr/>
            <p:nvPr/>
          </p:nvGrpSpPr>
          <p:grpSpPr>
            <a:xfrm>
              <a:off x="631782" y="0"/>
              <a:ext cx="1335992" cy="936778"/>
              <a:chOff x="0" y="0"/>
              <a:chExt cx="1335991" cy="936777"/>
            </a:xfrm>
          </p:grpSpPr>
          <p:sp>
            <p:nvSpPr>
              <p:cNvPr id="163" name="Заокруглений прямокутник"/>
              <p:cNvSpPr/>
              <p:nvPr/>
            </p:nvSpPr>
            <p:spPr>
              <a:xfrm>
                <a:off x="0" y="0"/>
                <a:ext cx="1335991" cy="936777"/>
              </a:xfrm>
              <a:prstGeom prst="roundRect">
                <a:avLst>
                  <a:gd name="adj" fmla="val 32500"/>
                </a:avLst>
              </a:prstGeom>
              <a:solidFill>
                <a:srgbClr val="E7B304"/>
              </a:solidFill>
              <a:ln w="12700" cap="flat">
                <a:noFill/>
                <a:miter lim="400000"/>
              </a:ln>
              <a:effectLst/>
            </p:spPr>
            <p:txBody>
              <a:bodyPr wrap="square" lIns="45719" tIns="45719" rIns="45719" bIns="45719" numCol="1" anchor="ctr">
                <a:noAutofit/>
              </a:bodyPr>
              <a:lstStyle/>
              <a:p>
                <a:pPr algn="ctr">
                  <a:defRPr sz="1200" b="1">
                    <a:uFill>
                      <a:solidFill>
                        <a:srgbClr val="000000"/>
                      </a:solidFill>
                    </a:uFill>
                    <a:latin typeface="+mn-lt"/>
                    <a:ea typeface="+mn-ea"/>
                    <a:cs typeface="+mn-cs"/>
                    <a:sym typeface="Arial"/>
                  </a:defRPr>
                </a:pPr>
                <a:endParaRPr/>
              </a:p>
            </p:txBody>
          </p:sp>
          <p:sp>
            <p:nvSpPr>
              <p:cNvPr id="164" name="Total number of students (as per 2022)"/>
              <p:cNvSpPr txBox="1"/>
              <p:nvPr/>
            </p:nvSpPr>
            <p:spPr>
              <a:xfrm>
                <a:off x="134890" y="145224"/>
                <a:ext cx="1066210" cy="64632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p>
                <a:pPr algn="ctr">
                  <a:defRPr sz="1200" b="1">
                    <a:uFill>
                      <a:solidFill>
                        <a:srgbClr val="000000"/>
                      </a:solidFill>
                    </a:uFill>
                    <a:latin typeface="+mn-lt"/>
                    <a:ea typeface="+mn-ea"/>
                    <a:cs typeface="+mn-cs"/>
                    <a:sym typeface="Arial"/>
                  </a:defRPr>
                </a:pPr>
                <a:r>
                  <a:rPr dirty="0"/>
                  <a:t>Total number of students</a:t>
                </a:r>
                <a:br>
                  <a:rPr dirty="0"/>
                </a:br>
                <a:r>
                  <a:rPr dirty="0"/>
                  <a:t>(202</a:t>
                </a:r>
                <a:r>
                  <a:rPr lang="uk-UA" dirty="0"/>
                  <a:t>4</a:t>
                </a:r>
                <a:r>
                  <a:rPr dirty="0"/>
                  <a:t>)</a:t>
                </a:r>
              </a:p>
            </p:txBody>
          </p:sp>
        </p:grpSp>
      </p:grpSp>
      <p:grpSp>
        <p:nvGrpSpPr>
          <p:cNvPr id="180" name="Группа 31"/>
          <p:cNvGrpSpPr/>
          <p:nvPr/>
        </p:nvGrpSpPr>
        <p:grpSpPr>
          <a:xfrm>
            <a:off x="4758032" y="3437678"/>
            <a:ext cx="2599558" cy="2993635"/>
            <a:chOff x="0" y="0"/>
            <a:chExt cx="2599557" cy="2993633"/>
          </a:xfrm>
        </p:grpSpPr>
        <p:grpSp>
          <p:nvGrpSpPr>
            <p:cNvPr id="176" name="Прямоугольник: скругленные углы 23"/>
            <p:cNvGrpSpPr/>
            <p:nvPr/>
          </p:nvGrpSpPr>
          <p:grpSpPr>
            <a:xfrm>
              <a:off x="0" y="468388"/>
              <a:ext cx="2599557" cy="2525245"/>
              <a:chOff x="0" y="0"/>
              <a:chExt cx="2599556" cy="2525244"/>
            </a:xfrm>
          </p:grpSpPr>
          <p:sp>
            <p:nvSpPr>
              <p:cNvPr id="174" name="Заокруглений прямокутник"/>
              <p:cNvSpPr/>
              <p:nvPr/>
            </p:nvSpPr>
            <p:spPr>
              <a:xfrm>
                <a:off x="0" y="0"/>
                <a:ext cx="2599556" cy="2525244"/>
              </a:xfrm>
              <a:prstGeom prst="roundRect">
                <a:avLst>
                  <a:gd name="adj" fmla="val 13558"/>
                </a:avLst>
              </a:prstGeom>
              <a:solidFill>
                <a:srgbClr val="F4DD8E"/>
              </a:solidFill>
              <a:ln w="12700" cap="flat">
                <a:noFill/>
                <a:miter lim="400000"/>
              </a:ln>
              <a:effectLst/>
            </p:spPr>
            <p:txBody>
              <a:bodyPr wrap="square" lIns="45719" tIns="45719" rIns="45719" bIns="45719" numCol="1" anchor="b">
                <a:noAutofit/>
              </a:bodyPr>
              <a:lstStyle/>
              <a:p>
                <a:pPr algn="ctr">
                  <a:defRPr sz="1200">
                    <a:uFill>
                      <a:solidFill>
                        <a:srgbClr val="000000"/>
                      </a:solidFill>
                    </a:uFill>
                    <a:latin typeface="+mn-lt"/>
                    <a:ea typeface="+mn-ea"/>
                    <a:cs typeface="+mn-cs"/>
                    <a:sym typeface="Arial"/>
                  </a:defRPr>
                </a:pPr>
                <a:endParaRPr/>
              </a:p>
            </p:txBody>
          </p:sp>
          <p:sp>
            <p:nvSpPr>
              <p:cNvPr id="175" name="51st place in national rating TOP-200 Ukraine: 7th place in national rating of HEI by the number of patents received in 2022; 48th place among HEI of Ukraine in terms of SciVerse Scopus database; entering the QS Emerging Europe and Central Asia  Universi"/>
              <p:cNvSpPr txBox="1"/>
              <p:nvPr/>
            </p:nvSpPr>
            <p:spPr>
              <a:xfrm>
                <a:off x="145996" y="626711"/>
                <a:ext cx="2307563" cy="64632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b">
                <a:spAutoFit/>
              </a:bodyPr>
              <a:lstStyle/>
              <a:p>
                <a:pPr algn="ctr">
                  <a:defRPr sz="1200">
                    <a:uFill>
                      <a:solidFill>
                        <a:srgbClr val="000000"/>
                      </a:solidFill>
                    </a:uFill>
                    <a:latin typeface="+mn-lt"/>
                    <a:ea typeface="+mn-ea"/>
                    <a:cs typeface="+mn-cs"/>
                    <a:sym typeface="Arial"/>
                  </a:defRPr>
                </a:pPr>
                <a:r>
                  <a:rPr lang="en-US" dirty="0"/>
                  <a:t>Bachelor</a:t>
                </a:r>
              </a:p>
              <a:p>
                <a:pPr algn="ctr">
                  <a:defRPr sz="1200">
                    <a:uFill>
                      <a:solidFill>
                        <a:srgbClr val="000000"/>
                      </a:solidFill>
                    </a:uFill>
                    <a:latin typeface="+mn-lt"/>
                    <a:ea typeface="+mn-ea"/>
                    <a:cs typeface="+mn-cs"/>
                    <a:sym typeface="Arial"/>
                  </a:defRPr>
                </a:pPr>
                <a:r>
                  <a:rPr lang="en-US" dirty="0"/>
                  <a:t>master's degree</a:t>
                </a:r>
              </a:p>
              <a:p>
                <a:pPr algn="ctr">
                  <a:defRPr sz="1200">
                    <a:uFill>
                      <a:solidFill>
                        <a:srgbClr val="000000"/>
                      </a:solidFill>
                    </a:uFill>
                    <a:latin typeface="+mn-lt"/>
                    <a:ea typeface="+mn-ea"/>
                    <a:cs typeface="+mn-cs"/>
                    <a:sym typeface="Arial"/>
                  </a:defRPr>
                </a:pPr>
                <a:r>
                  <a:rPr lang="en-US" dirty="0"/>
                  <a:t>postgraduate student </a:t>
                </a:r>
                <a:endParaRPr dirty="0"/>
              </a:p>
            </p:txBody>
          </p:sp>
        </p:grpSp>
        <p:grpSp>
          <p:nvGrpSpPr>
            <p:cNvPr id="179" name="Прямоугольник: скругленные углы 24"/>
            <p:cNvGrpSpPr/>
            <p:nvPr/>
          </p:nvGrpSpPr>
          <p:grpSpPr>
            <a:xfrm>
              <a:off x="638179" y="0"/>
              <a:ext cx="1323199" cy="936778"/>
              <a:chOff x="0" y="0"/>
              <a:chExt cx="1323197" cy="936777"/>
            </a:xfrm>
          </p:grpSpPr>
          <p:sp>
            <p:nvSpPr>
              <p:cNvPr id="177" name="Заокруглений прямокутник"/>
              <p:cNvSpPr/>
              <p:nvPr/>
            </p:nvSpPr>
            <p:spPr>
              <a:xfrm>
                <a:off x="0" y="0"/>
                <a:ext cx="1323197" cy="936777"/>
              </a:xfrm>
              <a:prstGeom prst="roundRect">
                <a:avLst>
                  <a:gd name="adj" fmla="val 36250"/>
                </a:avLst>
              </a:prstGeom>
              <a:solidFill>
                <a:srgbClr val="E7B304"/>
              </a:solidFill>
              <a:ln w="12700" cap="flat">
                <a:noFill/>
                <a:miter lim="400000"/>
              </a:ln>
              <a:effectLst/>
            </p:spPr>
            <p:txBody>
              <a:bodyPr wrap="square" lIns="45719" tIns="45719" rIns="45719" bIns="45719" numCol="1" anchor="ctr">
                <a:noAutofit/>
              </a:bodyPr>
              <a:lstStyle/>
              <a:p>
                <a:pPr algn="ctr">
                  <a:defRPr sz="1200" b="1">
                    <a:uFill>
                      <a:solidFill>
                        <a:srgbClr val="000000"/>
                      </a:solidFill>
                    </a:uFill>
                    <a:latin typeface="+mn-lt"/>
                    <a:ea typeface="+mn-ea"/>
                    <a:cs typeface="+mn-cs"/>
                    <a:sym typeface="Arial"/>
                  </a:defRPr>
                </a:pPr>
                <a:endParaRPr/>
              </a:p>
            </p:txBody>
          </p:sp>
          <p:sp>
            <p:nvSpPr>
              <p:cNvPr id="178" name="Positions in ratings"/>
              <p:cNvSpPr txBox="1"/>
              <p:nvPr/>
            </p:nvSpPr>
            <p:spPr>
              <a:xfrm>
                <a:off x="145180" y="237557"/>
                <a:ext cx="1032838" cy="46166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200" b="1">
                    <a:uFill>
                      <a:solidFill>
                        <a:srgbClr val="000000"/>
                      </a:solidFill>
                    </a:uFill>
                    <a:latin typeface="+mn-lt"/>
                    <a:ea typeface="+mn-ea"/>
                    <a:cs typeface="+mn-cs"/>
                    <a:sym typeface="Arial"/>
                  </a:defRPr>
                </a:lvl1pPr>
              </a:lstStyle>
              <a:p>
                <a:r>
                  <a:rPr lang="en-US" dirty="0"/>
                  <a:t>Levels of education</a:t>
                </a:r>
                <a:endParaRPr dirty="0"/>
              </a:p>
            </p:txBody>
          </p:sp>
        </p:grpSp>
      </p:grpSp>
      <p:grpSp>
        <p:nvGrpSpPr>
          <p:cNvPr id="187" name="Группа 33"/>
          <p:cNvGrpSpPr/>
          <p:nvPr/>
        </p:nvGrpSpPr>
        <p:grpSpPr>
          <a:xfrm>
            <a:off x="7952830" y="3437678"/>
            <a:ext cx="2599558" cy="2993633"/>
            <a:chOff x="0" y="0"/>
            <a:chExt cx="2599557" cy="2993632"/>
          </a:xfrm>
        </p:grpSpPr>
        <p:grpSp>
          <p:nvGrpSpPr>
            <p:cNvPr id="183" name="Прямоугольник: скругленные углы 25"/>
            <p:cNvGrpSpPr/>
            <p:nvPr/>
          </p:nvGrpSpPr>
          <p:grpSpPr>
            <a:xfrm>
              <a:off x="0" y="468387"/>
              <a:ext cx="2599557" cy="2525245"/>
              <a:chOff x="0" y="0"/>
              <a:chExt cx="2599556" cy="2525243"/>
            </a:xfrm>
          </p:grpSpPr>
          <p:sp>
            <p:nvSpPr>
              <p:cNvPr id="181" name="Заокруглений прямокутник"/>
              <p:cNvSpPr/>
              <p:nvPr/>
            </p:nvSpPr>
            <p:spPr>
              <a:xfrm>
                <a:off x="0" y="0"/>
                <a:ext cx="2599556" cy="2525243"/>
              </a:xfrm>
              <a:prstGeom prst="roundRect">
                <a:avLst>
                  <a:gd name="adj" fmla="val 13558"/>
                </a:avLst>
              </a:prstGeom>
              <a:solidFill>
                <a:srgbClr val="F4DD8E"/>
              </a:solidFill>
              <a:ln w="12700" cap="flat">
                <a:noFill/>
                <a:miter lim="400000"/>
              </a:ln>
              <a:effectLst/>
            </p:spPr>
            <p:txBody>
              <a:bodyPr wrap="square" lIns="45719" tIns="45719" rIns="45719" bIns="45719" numCol="1" anchor="b">
                <a:noAutofit/>
              </a:bodyPr>
              <a:lstStyle/>
              <a:p>
                <a:pPr algn="ctr">
                  <a:defRPr sz="1200">
                    <a:uFill>
                      <a:solidFill>
                        <a:srgbClr val="000000"/>
                      </a:solidFill>
                    </a:uFill>
                    <a:latin typeface="+mn-lt"/>
                    <a:ea typeface="+mn-ea"/>
                    <a:cs typeface="+mn-cs"/>
                    <a:sym typeface="Arial"/>
                  </a:defRPr>
                </a:pPr>
                <a:endParaRPr/>
              </a:p>
            </p:txBody>
          </p:sp>
          <p:sp>
            <p:nvSpPr>
              <p:cNvPr id="182" name="transport technologies, chemical engineering, automation, materials science, computer science, social sciences, economics and law; experience in participating in regional development projects, implementation of social and public projects"/>
              <p:cNvSpPr txBox="1"/>
              <p:nvPr/>
            </p:nvSpPr>
            <p:spPr>
              <a:xfrm>
                <a:off x="162526" y="392103"/>
                <a:ext cx="2307563" cy="15696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b">
                <a:spAutoFit/>
              </a:bodyPr>
              <a:lstStyle>
                <a:lvl1pPr algn="ctr">
                  <a:defRPr sz="1200">
                    <a:uFill>
                      <a:solidFill>
                        <a:srgbClr val="000000"/>
                      </a:solidFill>
                    </a:uFill>
                    <a:latin typeface="+mn-lt"/>
                    <a:ea typeface="+mn-ea"/>
                    <a:cs typeface="+mn-cs"/>
                    <a:sym typeface="Arial"/>
                  </a:defRPr>
                </a:lvl1pPr>
              </a:lstStyle>
              <a:p>
                <a:endParaRPr lang="uk-UA" dirty="0"/>
              </a:p>
              <a:p>
                <a:r>
                  <a:rPr lang="en-US" dirty="0"/>
                  <a:t>Law</a:t>
                </a:r>
                <a:endParaRPr lang="uk-UA" dirty="0"/>
              </a:p>
              <a:p>
                <a:r>
                  <a:rPr lang="en-US" dirty="0"/>
                  <a:t> political science </a:t>
                </a:r>
                <a:endParaRPr lang="uk-UA" dirty="0"/>
              </a:p>
              <a:p>
                <a:r>
                  <a:rPr lang="en-US" dirty="0"/>
                  <a:t>international relations </a:t>
                </a:r>
                <a:endParaRPr lang="uk-UA" dirty="0"/>
              </a:p>
              <a:p>
                <a:r>
                  <a:rPr lang="en-US" dirty="0"/>
                  <a:t>history </a:t>
                </a:r>
                <a:endParaRPr lang="uk-UA" dirty="0"/>
              </a:p>
              <a:p>
                <a:r>
                  <a:rPr lang="en-US" dirty="0"/>
                  <a:t> archeology</a:t>
                </a:r>
                <a:endParaRPr lang="uk-UA" dirty="0"/>
              </a:p>
              <a:p>
                <a:r>
                  <a:rPr lang="en-US" dirty="0"/>
                  <a:t>cultural studies </a:t>
                </a:r>
                <a:endParaRPr lang="uk-UA" dirty="0"/>
              </a:p>
              <a:p>
                <a:r>
                  <a:rPr lang="en-US" dirty="0"/>
                  <a:t>tourism and recreation </a:t>
                </a:r>
              </a:p>
            </p:txBody>
          </p:sp>
        </p:grpSp>
        <p:grpSp>
          <p:nvGrpSpPr>
            <p:cNvPr id="186" name="Прямоугольник: скругленные углы 26"/>
            <p:cNvGrpSpPr/>
            <p:nvPr/>
          </p:nvGrpSpPr>
          <p:grpSpPr>
            <a:xfrm>
              <a:off x="784550" y="0"/>
              <a:ext cx="1030455" cy="936777"/>
              <a:chOff x="0" y="0"/>
              <a:chExt cx="1030454" cy="936776"/>
            </a:xfrm>
          </p:grpSpPr>
          <p:sp>
            <p:nvSpPr>
              <p:cNvPr id="184" name="Заокруглений прямокутник"/>
              <p:cNvSpPr/>
              <p:nvPr/>
            </p:nvSpPr>
            <p:spPr>
              <a:xfrm>
                <a:off x="0" y="0"/>
                <a:ext cx="1030455" cy="936777"/>
              </a:xfrm>
              <a:prstGeom prst="roundRect">
                <a:avLst>
                  <a:gd name="adj" fmla="val 36250"/>
                </a:avLst>
              </a:prstGeom>
              <a:solidFill>
                <a:srgbClr val="E7B304"/>
              </a:solidFill>
              <a:ln w="12700" cap="flat">
                <a:noFill/>
                <a:miter lim="400000"/>
              </a:ln>
              <a:effectLst/>
            </p:spPr>
            <p:txBody>
              <a:bodyPr wrap="square" lIns="45719" tIns="45719" rIns="45719" bIns="45719" numCol="1" anchor="ctr">
                <a:noAutofit/>
              </a:bodyPr>
              <a:lstStyle/>
              <a:p>
                <a:pPr algn="ctr">
                  <a:defRPr sz="1200" b="1">
                    <a:uFill>
                      <a:solidFill>
                        <a:srgbClr val="000000"/>
                      </a:solidFill>
                    </a:uFill>
                    <a:latin typeface="+mn-lt"/>
                    <a:ea typeface="+mn-ea"/>
                    <a:cs typeface="+mn-cs"/>
                    <a:sym typeface="Arial"/>
                  </a:defRPr>
                </a:pPr>
                <a:endParaRPr/>
              </a:p>
            </p:txBody>
          </p:sp>
          <p:sp>
            <p:nvSpPr>
              <p:cNvPr id="185" name="Strong Areas"/>
              <p:cNvSpPr txBox="1"/>
              <p:nvPr/>
            </p:nvSpPr>
            <p:spPr>
              <a:xfrm>
                <a:off x="145179" y="247360"/>
                <a:ext cx="740096" cy="4420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200" b="1">
                    <a:uFill>
                      <a:solidFill>
                        <a:srgbClr val="000000"/>
                      </a:solidFill>
                    </a:uFill>
                    <a:latin typeface="+mn-lt"/>
                    <a:ea typeface="+mn-ea"/>
                    <a:cs typeface="+mn-cs"/>
                    <a:sym typeface="Arial"/>
                  </a:defRPr>
                </a:lvl1pPr>
              </a:lstStyle>
              <a:p>
                <a:r>
                  <a:t>Strong Areas</a:t>
                </a: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Объект 11" descr="Объект 11">
            <a:extLst>
              <a:ext uri="{FF2B5EF4-FFF2-40B4-BE49-F238E27FC236}">
                <a16:creationId xmlns:a16="http://schemas.microsoft.com/office/drawing/2014/main" id="{B0D4D20E-EA70-AE06-D59B-5E13F85D0597}"/>
              </a:ext>
            </a:extLst>
          </p:cNvPr>
          <p:cNvPicPr>
            <a:picLocks noChangeAspect="1"/>
          </p:cNvPicPr>
          <p:nvPr/>
        </p:nvPicPr>
        <p:blipFill rotWithShape="1">
          <a:blip r:embed="rId2"/>
          <a:srcRect t="164" r="43869" b="72563"/>
          <a:stretch/>
        </p:blipFill>
        <p:spPr>
          <a:xfrm rot="16200000">
            <a:off x="-2491452" y="2491449"/>
            <a:ext cx="6858002" cy="1875099"/>
          </a:xfrm>
          <a:prstGeom prst="rect">
            <a:avLst/>
          </a:prstGeom>
          <a:ln w="12700">
            <a:miter lim="400000"/>
          </a:ln>
        </p:spPr>
      </p:pic>
      <p:sp>
        <p:nvSpPr>
          <p:cNvPr id="760" name="Заголовок 6"/>
          <p:cNvSpPr txBox="1"/>
          <p:nvPr/>
        </p:nvSpPr>
        <p:spPr>
          <a:xfrm>
            <a:off x="4004842" y="-4068"/>
            <a:ext cx="3583480" cy="1069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a:lnSpc>
                <a:spcPct val="90000"/>
              </a:lnSpc>
              <a:defRPr sz="3600" b="1">
                <a:latin typeface="+mn-lt"/>
                <a:ea typeface="+mn-ea"/>
                <a:cs typeface="+mn-cs"/>
                <a:sym typeface="Arial"/>
              </a:defRPr>
            </a:pPr>
            <a:r>
              <a:rPr dirty="0"/>
              <a:t>Faculty of Law </a:t>
            </a:r>
          </a:p>
        </p:txBody>
      </p:sp>
      <p:sp>
        <p:nvSpPr>
          <p:cNvPr id="762" name="TextBox 7"/>
          <p:cNvSpPr txBox="1"/>
          <p:nvPr/>
        </p:nvSpPr>
        <p:spPr>
          <a:xfrm>
            <a:off x="4004842" y="763380"/>
            <a:ext cx="4886751"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a:latin typeface="+mn-lt"/>
                <a:ea typeface="+mn-ea"/>
                <a:cs typeface="+mn-cs"/>
                <a:sym typeface="Arial"/>
              </a:defRPr>
            </a:lvl1pPr>
          </a:lstStyle>
          <a:p>
            <a:r>
              <a:rPr sz="2400" dirty="0"/>
              <a:t>Best Practices and Achievements </a:t>
            </a:r>
          </a:p>
        </p:txBody>
      </p:sp>
      <p:sp>
        <p:nvSpPr>
          <p:cNvPr id="764" name="TextBox 9"/>
          <p:cNvSpPr txBox="1"/>
          <p:nvPr/>
        </p:nvSpPr>
        <p:spPr>
          <a:xfrm>
            <a:off x="4315256" y="1273521"/>
            <a:ext cx="7717760" cy="5247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285750" indent="-285750" algn="just">
              <a:spcBef>
                <a:spcPts val="600"/>
              </a:spcBef>
              <a:buFont typeface="Arial" panose="020B0604020202020204" pitchFamily="34" charset="0"/>
              <a:buChar char="•"/>
              <a:defRPr>
                <a:latin typeface="+mn-lt"/>
                <a:ea typeface="+mn-ea"/>
                <a:cs typeface="+mn-cs"/>
                <a:sym typeface="Arial"/>
              </a:defRPr>
            </a:pPr>
            <a:r>
              <a:rPr lang="en-US" sz="2000" dirty="0">
                <a:sym typeface="Arial"/>
              </a:rPr>
              <a:t>"Electronic legal office" project. Grant competition "Improving access to justice in selected communities of Donetsk and Luhansk regions", ISAR "Unification“ (2019).</a:t>
            </a:r>
          </a:p>
          <a:p>
            <a:pPr marL="285750" indent="-285750" algn="just">
              <a:spcBef>
                <a:spcPts val="600"/>
              </a:spcBef>
              <a:buFont typeface="Arial" panose="020B0604020202020204" pitchFamily="34" charset="0"/>
              <a:buChar char="•"/>
              <a:defRPr>
                <a:latin typeface="+mn-lt"/>
                <a:ea typeface="+mn-ea"/>
                <a:cs typeface="+mn-cs"/>
                <a:sym typeface="Arial"/>
              </a:defRPr>
            </a:pPr>
            <a:r>
              <a:rPr lang="en-US" sz="2000" dirty="0">
                <a:sym typeface="Arial"/>
              </a:rPr>
              <a:t>Project "Monitoring of trials related to armed conflict as an educational and research tool for the training of law students (UN RPP)" (2021).</a:t>
            </a:r>
          </a:p>
          <a:p>
            <a:pPr marL="285750" indent="-285750" algn="just">
              <a:spcBef>
                <a:spcPts val="600"/>
              </a:spcBef>
              <a:buFont typeface="Arial" panose="020B0604020202020204" pitchFamily="34" charset="0"/>
              <a:buChar char="•"/>
              <a:defRPr>
                <a:latin typeface="+mn-lt"/>
                <a:ea typeface="+mn-ea"/>
                <a:cs typeface="+mn-cs"/>
                <a:sym typeface="Arial"/>
              </a:defRPr>
            </a:pPr>
            <a:r>
              <a:rPr lang="en-US" sz="2000" dirty="0">
                <a:latin typeface="+mn-lt"/>
                <a:ea typeface="+mn-ea"/>
                <a:cs typeface="+mn-cs"/>
              </a:rPr>
              <a:t>Scientific and analytical research "The impact of civil-military administrations on the development of communities in eastern Ukraine (Luhansk region)" within the framework of IB 22-011, implemented with the support of the Konrad Adenauer Foundation in Ukraine</a:t>
            </a:r>
            <a:r>
              <a:rPr lang="uk-UA" sz="2000" dirty="0">
                <a:latin typeface="+mn-lt"/>
                <a:ea typeface="+mn-ea"/>
                <a:cs typeface="+mn-cs"/>
              </a:rPr>
              <a:t> (2022)</a:t>
            </a:r>
            <a:r>
              <a:rPr lang="en-US" sz="2000" dirty="0">
                <a:latin typeface="+mn-lt"/>
                <a:ea typeface="+mn-ea"/>
                <a:cs typeface="+mn-cs"/>
              </a:rPr>
              <a:t>.</a:t>
            </a:r>
          </a:p>
          <a:p>
            <a:pPr marL="285750" indent="-285750" algn="just">
              <a:spcBef>
                <a:spcPts val="600"/>
              </a:spcBef>
              <a:buFont typeface="Arial" panose="020B0604020202020204" pitchFamily="34" charset="0"/>
              <a:buChar char="•"/>
              <a:defRPr>
                <a:latin typeface="+mn-lt"/>
                <a:ea typeface="+mn-ea"/>
                <a:cs typeface="+mn-cs"/>
                <a:sym typeface="Arial"/>
              </a:defRPr>
            </a:pPr>
            <a:r>
              <a:rPr lang="en-US" sz="2000" dirty="0">
                <a:sym typeface="Arial"/>
              </a:rPr>
              <a:t>The project "</a:t>
            </a:r>
            <a:r>
              <a:rPr lang="en-US" sz="2000" dirty="0" err="1">
                <a:sym typeface="Arial"/>
              </a:rPr>
              <a:t>MediaClub</a:t>
            </a:r>
            <a:r>
              <a:rPr lang="en-US" sz="2000" dirty="0">
                <a:sym typeface="Arial"/>
              </a:rPr>
              <a:t> Pro Bono: innovative, legal and youth media studio" is implemented within the framework of the UN Program for Reconstruction and Peacebuilding with the financial support of SDC (Swiss agency for development and cooperation) (2021).</a:t>
            </a:r>
          </a:p>
        </p:txBody>
      </p:sp>
      <p:pic>
        <p:nvPicPr>
          <p:cNvPr id="3" name="Рисунок 2">
            <a:extLst>
              <a:ext uri="{FF2B5EF4-FFF2-40B4-BE49-F238E27FC236}">
                <a16:creationId xmlns:a16="http://schemas.microsoft.com/office/drawing/2014/main" id="{6B05A079-D7DD-4571-A398-ACB503C394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461" y="1270923"/>
            <a:ext cx="3812381" cy="2348753"/>
          </a:xfrm>
          <a:prstGeom prst="rect">
            <a:avLst/>
          </a:prstGeom>
        </p:spPr>
      </p:pic>
      <p:pic>
        <p:nvPicPr>
          <p:cNvPr id="7" name="Рисунок 6">
            <a:extLst>
              <a:ext uri="{FF2B5EF4-FFF2-40B4-BE49-F238E27FC236}">
                <a16:creationId xmlns:a16="http://schemas.microsoft.com/office/drawing/2014/main" id="{1B983242-4B06-4DB9-995B-F58AF2477B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0564" y="3825081"/>
            <a:ext cx="2343021" cy="284659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a:extLst>
              <a:ext uri="{FF2B5EF4-FFF2-40B4-BE49-F238E27FC236}">
                <a16:creationId xmlns:a16="http://schemas.microsoft.com/office/drawing/2014/main" id="{F023FC6C-D38A-BD66-0E1F-53D965CEF0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8545" b="11845"/>
          <a:stretch/>
        </p:blipFill>
        <p:spPr>
          <a:xfrm>
            <a:off x="19291" y="1"/>
            <a:ext cx="12192000" cy="1485870"/>
          </a:xfrm>
          <a:prstGeom prst="rect">
            <a:avLst/>
          </a:prstGeom>
        </p:spPr>
      </p:pic>
      <p:sp>
        <p:nvSpPr>
          <p:cNvPr id="783" name="Заголовок 6"/>
          <p:cNvSpPr txBox="1"/>
          <p:nvPr/>
        </p:nvSpPr>
        <p:spPr>
          <a:xfrm>
            <a:off x="291788" y="0"/>
            <a:ext cx="3583480" cy="1069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a:lnSpc>
                <a:spcPct val="90000"/>
              </a:lnSpc>
              <a:defRPr sz="3600" b="1">
                <a:latin typeface="+mn-lt"/>
                <a:ea typeface="+mn-ea"/>
                <a:cs typeface="+mn-cs"/>
                <a:sym typeface="Arial"/>
              </a:defRPr>
            </a:pPr>
            <a:r>
              <a:t>Faculty of Law </a:t>
            </a:r>
          </a:p>
        </p:txBody>
      </p:sp>
      <p:sp>
        <p:nvSpPr>
          <p:cNvPr id="785" name="TextBox 7"/>
          <p:cNvSpPr txBox="1"/>
          <p:nvPr/>
        </p:nvSpPr>
        <p:spPr>
          <a:xfrm>
            <a:off x="291788" y="767448"/>
            <a:ext cx="4747190"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a:latin typeface="+mn-lt"/>
                <a:ea typeface="+mn-ea"/>
                <a:cs typeface="+mn-cs"/>
                <a:sym typeface="Arial"/>
              </a:defRPr>
            </a:lvl1pPr>
          </a:lstStyle>
          <a:p>
            <a:r>
              <a:rPr sz="2400" dirty="0"/>
              <a:t>Best Practices and Achievements </a:t>
            </a:r>
          </a:p>
        </p:txBody>
      </p:sp>
      <p:sp>
        <p:nvSpPr>
          <p:cNvPr id="787" name="TextBox 3"/>
          <p:cNvSpPr txBox="1"/>
          <p:nvPr/>
        </p:nvSpPr>
        <p:spPr>
          <a:xfrm>
            <a:off x="5946462" y="4399431"/>
            <a:ext cx="5858843" cy="2031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indent="450215" algn="just">
              <a:spcBef>
                <a:spcPts val="500"/>
              </a:spcBef>
              <a:defRPr>
                <a:latin typeface="+mn-lt"/>
                <a:ea typeface="+mn-ea"/>
                <a:cs typeface="+mn-cs"/>
                <a:sym typeface="Arial"/>
              </a:defRPr>
            </a:lvl1pPr>
          </a:lstStyle>
          <a:p>
            <a:pPr marL="285750" indent="-285750">
              <a:spcBef>
                <a:spcPts val="600"/>
              </a:spcBef>
              <a:buFont typeface="Arial" panose="020B0604020202020204" pitchFamily="34" charset="0"/>
              <a:buChar char="•"/>
              <a:defRPr>
                <a:latin typeface="+mn-lt"/>
                <a:ea typeface="+mn-ea"/>
                <a:cs typeface="+mn-cs"/>
                <a:sym typeface="Arial"/>
              </a:defRPr>
            </a:pPr>
            <a:r>
              <a:rPr lang="en-US" dirty="0">
                <a:sym typeface="Calibri"/>
              </a:rPr>
              <a:t>Council of Europe project "Internal Displacement in Ukraine: Developing Durable Solutions" of the European Training Program on Human Rights for Lawyers (HELP) as experts and certified trainers of the Council of Europe on internal displacement within the framework of the European Training Program on Human Rights for Lawyers (HELP) (2021, 2022).</a:t>
            </a:r>
          </a:p>
        </p:txBody>
      </p:sp>
      <p:sp>
        <p:nvSpPr>
          <p:cNvPr id="788" name="TextBox 14"/>
          <p:cNvSpPr txBox="1"/>
          <p:nvPr/>
        </p:nvSpPr>
        <p:spPr>
          <a:xfrm>
            <a:off x="291788" y="1422580"/>
            <a:ext cx="6027989"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285750" indent="-285750" algn="just">
              <a:spcBef>
                <a:spcPts val="600"/>
              </a:spcBef>
              <a:buFont typeface="Arial" panose="020B0604020202020204" pitchFamily="34" charset="0"/>
              <a:buChar char="•"/>
              <a:defRPr>
                <a:latin typeface="+mn-lt"/>
                <a:ea typeface="+mn-ea"/>
                <a:cs typeface="+mn-cs"/>
                <a:sym typeface="Arial"/>
              </a:defRPr>
            </a:pPr>
            <a:endParaRPr lang="en-US" dirty="0">
              <a:sym typeface="Arial"/>
            </a:endParaRPr>
          </a:p>
        </p:txBody>
      </p:sp>
      <p:pic>
        <p:nvPicPr>
          <p:cNvPr id="789" name="Рисунок 20" descr="Рисунок 20"/>
          <p:cNvPicPr>
            <a:picLocks noChangeAspect="1"/>
          </p:cNvPicPr>
          <p:nvPr/>
        </p:nvPicPr>
        <p:blipFill>
          <a:blip r:embed="rId4"/>
          <a:stretch>
            <a:fillRect/>
          </a:stretch>
        </p:blipFill>
        <p:spPr>
          <a:xfrm>
            <a:off x="6423128" y="621514"/>
            <a:ext cx="5382177" cy="3588119"/>
          </a:xfrm>
          <a:prstGeom prst="rect">
            <a:avLst/>
          </a:prstGeom>
          <a:ln w="12700">
            <a:miter lim="400000"/>
          </a:ln>
        </p:spPr>
      </p:pic>
      <p:pic>
        <p:nvPicPr>
          <p:cNvPr id="790" name="Рисунок 24" descr="Рисунок 24"/>
          <p:cNvPicPr>
            <a:picLocks noChangeAspect="1"/>
          </p:cNvPicPr>
          <p:nvPr/>
        </p:nvPicPr>
        <p:blipFill>
          <a:blip r:embed="rId5"/>
          <a:srcRect t="10958"/>
          <a:stretch>
            <a:fillRect/>
          </a:stretch>
        </p:blipFill>
        <p:spPr>
          <a:xfrm>
            <a:off x="286540" y="2253318"/>
            <a:ext cx="5382177" cy="358811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Объект 11" descr="Объект 11">
            <a:extLst>
              <a:ext uri="{FF2B5EF4-FFF2-40B4-BE49-F238E27FC236}">
                <a16:creationId xmlns:a16="http://schemas.microsoft.com/office/drawing/2014/main" id="{A40A2A24-276F-8386-4F7F-C19C608C54A1}"/>
              </a:ext>
            </a:extLst>
          </p:cNvPr>
          <p:cNvPicPr>
            <a:picLocks noChangeAspect="1"/>
          </p:cNvPicPr>
          <p:nvPr/>
        </p:nvPicPr>
        <p:blipFill rotWithShape="1">
          <a:blip r:embed="rId2"/>
          <a:srcRect l="5590" t="36019" r="38279" b="7022"/>
          <a:stretch/>
        </p:blipFill>
        <p:spPr>
          <a:xfrm rot="16200000">
            <a:off x="6804949" y="1470947"/>
            <a:ext cx="6858002" cy="3916103"/>
          </a:xfrm>
          <a:prstGeom prst="rect">
            <a:avLst/>
          </a:prstGeom>
          <a:ln w="12700">
            <a:miter lim="400000"/>
          </a:ln>
        </p:spPr>
      </p:pic>
      <p:sp>
        <p:nvSpPr>
          <p:cNvPr id="771" name="Заголовок 6"/>
          <p:cNvSpPr txBox="1"/>
          <p:nvPr/>
        </p:nvSpPr>
        <p:spPr>
          <a:xfrm>
            <a:off x="195174" y="-72021"/>
            <a:ext cx="3583480" cy="1069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a:lnSpc>
                <a:spcPct val="90000"/>
              </a:lnSpc>
              <a:defRPr sz="3600" b="1">
                <a:latin typeface="+mn-lt"/>
                <a:ea typeface="+mn-ea"/>
                <a:cs typeface="+mn-cs"/>
                <a:sym typeface="Arial"/>
              </a:defRPr>
            </a:pPr>
            <a:r>
              <a:t>Faculty of Law </a:t>
            </a:r>
          </a:p>
        </p:txBody>
      </p:sp>
      <p:sp>
        <p:nvSpPr>
          <p:cNvPr id="773" name="TextBox 7"/>
          <p:cNvSpPr txBox="1"/>
          <p:nvPr/>
        </p:nvSpPr>
        <p:spPr>
          <a:xfrm>
            <a:off x="195174" y="695427"/>
            <a:ext cx="4805728"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a:latin typeface="+mn-lt"/>
                <a:ea typeface="+mn-ea"/>
                <a:cs typeface="+mn-cs"/>
                <a:sym typeface="Arial"/>
              </a:defRPr>
            </a:lvl1pPr>
          </a:lstStyle>
          <a:p>
            <a:r>
              <a:rPr sz="2400" dirty="0"/>
              <a:t>Best Practices and Achievements </a:t>
            </a:r>
          </a:p>
        </p:txBody>
      </p:sp>
      <p:pic>
        <p:nvPicPr>
          <p:cNvPr id="775" name="Рисунок 2" descr="Рисунок 2"/>
          <p:cNvPicPr>
            <a:picLocks noChangeAspect="1"/>
          </p:cNvPicPr>
          <p:nvPr/>
        </p:nvPicPr>
        <p:blipFill>
          <a:blip r:embed="rId3"/>
          <a:srcRect t="14295" b="16767"/>
          <a:stretch>
            <a:fillRect/>
          </a:stretch>
        </p:blipFill>
        <p:spPr>
          <a:xfrm>
            <a:off x="6678592" y="3827314"/>
            <a:ext cx="5141637" cy="2658431"/>
          </a:xfrm>
          <a:prstGeom prst="rect">
            <a:avLst/>
          </a:prstGeom>
          <a:ln w="12700">
            <a:miter lim="400000"/>
          </a:ln>
        </p:spPr>
      </p:pic>
      <p:sp>
        <p:nvSpPr>
          <p:cNvPr id="776" name="TextBox 4"/>
          <p:cNvSpPr txBox="1"/>
          <p:nvPr/>
        </p:nvSpPr>
        <p:spPr>
          <a:xfrm>
            <a:off x="195174" y="1163960"/>
            <a:ext cx="6391459" cy="31700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342900" indent="-342900">
              <a:spcBef>
                <a:spcPts val="600"/>
              </a:spcBef>
              <a:buFont typeface="Arial" panose="020B0604020202020204" pitchFamily="34" charset="0"/>
              <a:buChar char="•"/>
              <a:defRPr>
                <a:latin typeface="+mn-lt"/>
                <a:ea typeface="+mn-ea"/>
                <a:cs typeface="+mn-cs"/>
                <a:sym typeface="Arial"/>
              </a:defRPr>
            </a:pPr>
            <a:r>
              <a:rPr lang="en-US" sz="2000" dirty="0">
                <a:sym typeface="Arial"/>
              </a:rPr>
              <a:t>Analytical report on ensuring the rights of people with disabilities and low-mobility groups to access to quality higher and professional higher education in Luhansk region" jointly with the NGO Women's Initiative Foundation within the framework of the Mentoring Program to strengthen the advocacy capacities of civil society organizations (ISAR </a:t>
            </a:r>
            <a:r>
              <a:rPr lang="en-US" sz="2000" dirty="0" err="1">
                <a:sym typeface="Arial"/>
              </a:rPr>
              <a:t>Ednannia</a:t>
            </a:r>
            <a:r>
              <a:rPr lang="en-US" sz="2000" dirty="0">
                <a:sym typeface="Arial"/>
              </a:rPr>
              <a:t>, Ukrainian Center for Independent Political Research (UCIPR) and Center for Democracy and Rule of Law (CEDEM)</a:t>
            </a:r>
            <a:r>
              <a:rPr lang="uk-UA" sz="2000" dirty="0">
                <a:sym typeface="Arial"/>
              </a:rPr>
              <a:t> (2021</a:t>
            </a:r>
            <a:r>
              <a:rPr lang="en-US" sz="2000" dirty="0">
                <a:sym typeface="Arial"/>
              </a:rPr>
              <a:t>). </a:t>
            </a:r>
            <a:endParaRPr lang="uk-UA" sz="2000" dirty="0">
              <a:sym typeface="Arial"/>
            </a:endParaRPr>
          </a:p>
        </p:txBody>
      </p:sp>
      <p:pic>
        <p:nvPicPr>
          <p:cNvPr id="777" name="Рисунок 8" descr="Рисунок 8"/>
          <p:cNvPicPr>
            <a:picLocks noChangeAspect="1"/>
          </p:cNvPicPr>
          <p:nvPr/>
        </p:nvPicPr>
        <p:blipFill>
          <a:blip r:embed="rId4"/>
          <a:srcRect t="17935" b="7447"/>
          <a:stretch>
            <a:fillRect/>
          </a:stretch>
        </p:blipFill>
        <p:spPr>
          <a:xfrm>
            <a:off x="6678592" y="984268"/>
            <a:ext cx="5141637" cy="255900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Объект 11" descr="Объект 11">
            <a:extLst>
              <a:ext uri="{FF2B5EF4-FFF2-40B4-BE49-F238E27FC236}">
                <a16:creationId xmlns:a16="http://schemas.microsoft.com/office/drawing/2014/main" id="{A40A2A24-276F-8386-4F7F-C19C608C54A1}"/>
              </a:ext>
            </a:extLst>
          </p:cNvPr>
          <p:cNvPicPr>
            <a:picLocks noChangeAspect="1"/>
          </p:cNvPicPr>
          <p:nvPr/>
        </p:nvPicPr>
        <p:blipFill rotWithShape="1">
          <a:blip r:embed="rId2"/>
          <a:srcRect l="5590" t="36019" r="38279" b="7022"/>
          <a:stretch/>
        </p:blipFill>
        <p:spPr>
          <a:xfrm rot="16200000">
            <a:off x="6804949" y="1470947"/>
            <a:ext cx="6858002" cy="3916103"/>
          </a:xfrm>
          <a:prstGeom prst="rect">
            <a:avLst/>
          </a:prstGeom>
          <a:ln w="12700">
            <a:miter lim="400000"/>
          </a:ln>
        </p:spPr>
      </p:pic>
      <p:sp>
        <p:nvSpPr>
          <p:cNvPr id="771" name="Заголовок 6"/>
          <p:cNvSpPr txBox="1"/>
          <p:nvPr/>
        </p:nvSpPr>
        <p:spPr>
          <a:xfrm>
            <a:off x="195174" y="-72021"/>
            <a:ext cx="3583480" cy="10695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pPr>
              <a:lnSpc>
                <a:spcPct val="90000"/>
              </a:lnSpc>
              <a:defRPr sz="3600" b="1">
                <a:latin typeface="+mn-lt"/>
                <a:ea typeface="+mn-ea"/>
                <a:cs typeface="+mn-cs"/>
                <a:sym typeface="Arial"/>
              </a:defRPr>
            </a:pPr>
            <a:r>
              <a:t>Faculty of Law </a:t>
            </a:r>
          </a:p>
        </p:txBody>
      </p:sp>
      <p:sp>
        <p:nvSpPr>
          <p:cNvPr id="773" name="TextBox 7"/>
          <p:cNvSpPr txBox="1"/>
          <p:nvPr/>
        </p:nvSpPr>
        <p:spPr>
          <a:xfrm>
            <a:off x="195174" y="695427"/>
            <a:ext cx="4805728"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a:latin typeface="+mn-lt"/>
                <a:ea typeface="+mn-ea"/>
                <a:cs typeface="+mn-cs"/>
                <a:sym typeface="Arial"/>
              </a:defRPr>
            </a:lvl1pPr>
          </a:lstStyle>
          <a:p>
            <a:r>
              <a:rPr sz="2400" dirty="0"/>
              <a:t>Best Practices and Achievements </a:t>
            </a:r>
          </a:p>
        </p:txBody>
      </p:sp>
      <p:sp>
        <p:nvSpPr>
          <p:cNvPr id="776" name="TextBox 4"/>
          <p:cNvSpPr txBox="1"/>
          <p:nvPr/>
        </p:nvSpPr>
        <p:spPr>
          <a:xfrm>
            <a:off x="195174" y="1163960"/>
            <a:ext cx="6391459" cy="5309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285750" indent="-285750">
              <a:spcBef>
                <a:spcPts val="600"/>
              </a:spcBef>
              <a:buFont typeface="Arial" panose="020B0604020202020204" pitchFamily="34" charset="0"/>
              <a:buChar char="•"/>
              <a:defRPr>
                <a:latin typeface="+mn-lt"/>
                <a:ea typeface="+mn-ea"/>
                <a:cs typeface="+mn-cs"/>
                <a:sym typeface="Arial"/>
              </a:defRPr>
            </a:pPr>
            <a:r>
              <a:rPr lang="en-US" dirty="0">
                <a:sym typeface="Arial"/>
              </a:rPr>
              <a:t>The project "Norway-Ukraine. Professional adaptation. Integration into the state system" for war veterans and their families with the financial support of the International Foundation for Social Adaptation and the Ministry of Foreign Affairs of the Kingdom of Norway (2021-2022).</a:t>
            </a:r>
            <a:endParaRPr lang="uk-UA" dirty="0">
              <a:sym typeface="Arial"/>
            </a:endParaRPr>
          </a:p>
          <a:p>
            <a:pPr marL="285750" indent="-285750">
              <a:spcBef>
                <a:spcPts val="600"/>
              </a:spcBef>
              <a:buFont typeface="Arial" panose="020B0604020202020204" pitchFamily="34" charset="0"/>
              <a:buChar char="•"/>
              <a:defRPr>
                <a:latin typeface="+mn-lt"/>
                <a:ea typeface="+mn-ea"/>
                <a:cs typeface="+mn-cs"/>
                <a:sym typeface="Arial"/>
              </a:defRPr>
            </a:pPr>
            <a:r>
              <a:rPr lang="en-US" dirty="0">
                <a:sym typeface="Arial"/>
              </a:rPr>
              <a:t>COIL Project “Sexual and gender-based violence during conflict: understanding those crimes and how gender biases negatively impact their investigation and prosecution</a:t>
            </a:r>
            <a:r>
              <a:rPr lang="en-US" b="1" dirty="0">
                <a:sym typeface="Arial"/>
              </a:rPr>
              <a:t>" </a:t>
            </a:r>
            <a:r>
              <a:rPr lang="en-US" dirty="0">
                <a:sym typeface="Arial"/>
              </a:rPr>
              <a:t>(The Hague University of Applied Sciences and Volodymyr Dahl East Ukrainian National University, 2024)</a:t>
            </a:r>
            <a:endParaRPr lang="uk-UA" dirty="0">
              <a:sym typeface="Arial"/>
            </a:endParaRPr>
          </a:p>
          <a:p>
            <a:pPr marL="285750" indent="-285750">
              <a:spcBef>
                <a:spcPts val="600"/>
              </a:spcBef>
              <a:buFont typeface="Arial" panose="020B0604020202020204" pitchFamily="34" charset="0"/>
              <a:buChar char="•"/>
              <a:defRPr>
                <a:latin typeface="+mn-lt"/>
                <a:ea typeface="+mn-ea"/>
                <a:cs typeface="+mn-cs"/>
                <a:sym typeface="Arial"/>
              </a:defRPr>
            </a:pPr>
            <a:r>
              <a:rPr lang="en-US" dirty="0">
                <a:sym typeface="Arial"/>
              </a:rPr>
              <a:t>Project "Formation and realization of digital rights in education, science and business for economic recovery“ </a:t>
            </a:r>
            <a:r>
              <a:rPr lang="uk-UA" dirty="0">
                <a:sym typeface="Arial"/>
              </a:rPr>
              <a:t>(2024)</a:t>
            </a:r>
          </a:p>
          <a:p>
            <a:pPr marL="285750" indent="-285750">
              <a:spcBef>
                <a:spcPts val="600"/>
              </a:spcBef>
              <a:buFont typeface="Arial" panose="020B0604020202020204" pitchFamily="34" charset="0"/>
              <a:buChar char="•"/>
              <a:defRPr>
                <a:latin typeface="+mn-lt"/>
                <a:ea typeface="+mn-ea"/>
                <a:cs typeface="+mn-cs"/>
                <a:sym typeface="Arial"/>
              </a:defRPr>
            </a:pPr>
            <a:r>
              <a:rPr lang="uk-UA" dirty="0">
                <a:sym typeface="Arial"/>
              </a:rPr>
              <a:t>Р</a:t>
            </a:r>
            <a:r>
              <a:rPr lang="en-US" dirty="0" err="1">
                <a:sym typeface="Arial"/>
              </a:rPr>
              <a:t>roject</a:t>
            </a:r>
            <a:r>
              <a:rPr lang="en-US" dirty="0">
                <a:sym typeface="Arial"/>
              </a:rPr>
              <a:t> for the social adaptation of displaced persons and other segments of the population affected by the consequences of the armed conflict in the </a:t>
            </a:r>
            <a:r>
              <a:rPr lang="en-US" dirty="0" err="1">
                <a:sym typeface="Arial"/>
              </a:rPr>
              <a:t>Sviatohirsk</a:t>
            </a:r>
            <a:r>
              <a:rPr lang="en-US" dirty="0">
                <a:sym typeface="Arial"/>
              </a:rPr>
              <a:t> community (Donetsk region</a:t>
            </a:r>
            <a:r>
              <a:rPr lang="uk-UA" dirty="0">
                <a:sym typeface="Arial"/>
              </a:rPr>
              <a:t>, </a:t>
            </a:r>
            <a:r>
              <a:rPr lang="en-US" dirty="0">
                <a:sym typeface="Arial"/>
              </a:rPr>
              <a:t>de-occupied territory).</a:t>
            </a:r>
          </a:p>
        </p:txBody>
      </p:sp>
      <p:pic>
        <p:nvPicPr>
          <p:cNvPr id="8" name="Місце для зображення 5">
            <a:extLst>
              <a:ext uri="{FF2B5EF4-FFF2-40B4-BE49-F238E27FC236}">
                <a16:creationId xmlns:a16="http://schemas.microsoft.com/office/drawing/2014/main" id="{33009C5B-65A2-422F-8875-E2A66AE2E16D}"/>
              </a:ext>
            </a:extLst>
          </p:cNvPr>
          <p:cNvPicPr>
            <a:picLocks noChangeAspect="1"/>
          </p:cNvPicPr>
          <p:nvPr/>
        </p:nvPicPr>
        <p:blipFill>
          <a:blip r:embed="rId3">
            <a:extLst>
              <a:ext uri="{28A0092B-C50C-407E-A947-70E740481C1C}">
                <a14:useLocalDpi xmlns:a14="http://schemas.microsoft.com/office/drawing/2010/main" val="0"/>
              </a:ext>
            </a:extLst>
          </a:blip>
          <a:srcRect l="25108" r="25108"/>
          <a:stretch>
            <a:fillRect/>
          </a:stretch>
        </p:blipFill>
        <p:spPr>
          <a:xfrm>
            <a:off x="6824638" y="997565"/>
            <a:ext cx="4937224" cy="5577916"/>
          </a:xfrm>
          <a:prstGeom prst="rect">
            <a:avLst/>
          </a:prstGeom>
        </p:spPr>
      </p:pic>
    </p:spTree>
    <p:extLst>
      <p:ext uri="{BB962C8B-B14F-4D97-AF65-F5344CB8AC3E}">
        <p14:creationId xmlns:p14="http://schemas.microsoft.com/office/powerpoint/2010/main" val="100673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A8F44A62-F8A4-EFD6-BBB5-DCAE2E18202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8545" b="11845"/>
          <a:stretch/>
        </p:blipFill>
        <p:spPr>
          <a:xfrm>
            <a:off x="19291" y="1"/>
            <a:ext cx="12192000" cy="1485870"/>
          </a:xfrm>
          <a:prstGeom prst="rect">
            <a:avLst/>
          </a:prstGeom>
        </p:spPr>
      </p:pic>
      <p:sp>
        <p:nvSpPr>
          <p:cNvPr id="795" name="Заголовок 6"/>
          <p:cNvSpPr txBox="1"/>
          <p:nvPr/>
        </p:nvSpPr>
        <p:spPr>
          <a:xfrm>
            <a:off x="461388" y="32154"/>
            <a:ext cx="3583480" cy="1069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a:lnSpc>
                <a:spcPct val="90000"/>
              </a:lnSpc>
              <a:defRPr sz="3600" b="1">
                <a:latin typeface="+mn-lt"/>
                <a:ea typeface="+mn-ea"/>
                <a:cs typeface="+mn-cs"/>
                <a:sym typeface="Arial"/>
              </a:defRPr>
            </a:pPr>
            <a:r>
              <a:rPr dirty="0"/>
              <a:t>Faculty of Law </a:t>
            </a:r>
          </a:p>
        </p:txBody>
      </p:sp>
      <p:sp>
        <p:nvSpPr>
          <p:cNvPr id="797" name="TextBox 7"/>
          <p:cNvSpPr txBox="1"/>
          <p:nvPr/>
        </p:nvSpPr>
        <p:spPr>
          <a:xfrm>
            <a:off x="461388" y="799602"/>
            <a:ext cx="4959156"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a:latin typeface="+mn-lt"/>
                <a:ea typeface="+mn-ea"/>
                <a:cs typeface="+mn-cs"/>
                <a:sym typeface="Arial"/>
              </a:defRPr>
            </a:lvl1pPr>
          </a:lstStyle>
          <a:p>
            <a:r>
              <a:rPr lang="en-US" sz="2400" dirty="0"/>
              <a:t>Centers and laboratories </a:t>
            </a:r>
            <a:endParaRPr sz="2400" dirty="0"/>
          </a:p>
        </p:txBody>
      </p:sp>
      <p:sp>
        <p:nvSpPr>
          <p:cNvPr id="799" name="TextBox 2"/>
          <p:cNvSpPr txBox="1"/>
          <p:nvPr/>
        </p:nvSpPr>
        <p:spPr>
          <a:xfrm>
            <a:off x="461388" y="1757319"/>
            <a:ext cx="5824463" cy="42011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spcBef>
                <a:spcPts val="600"/>
              </a:spcBef>
              <a:defRPr>
                <a:latin typeface="+mn-lt"/>
                <a:ea typeface="+mn-ea"/>
                <a:cs typeface="+mn-cs"/>
                <a:sym typeface="Arial"/>
              </a:defRPr>
            </a:pPr>
            <a:r>
              <a:rPr lang="en-US" b="1" dirty="0">
                <a:latin typeface="+mn-lt"/>
                <a:ea typeface="+mn-ea"/>
                <a:cs typeface="+mn-cs"/>
              </a:rPr>
              <a:t>Debate club</a:t>
            </a:r>
            <a:r>
              <a:rPr lang="uk-UA" b="1" dirty="0">
                <a:latin typeface="+mn-lt"/>
                <a:ea typeface="+mn-ea"/>
                <a:cs typeface="+mn-cs"/>
              </a:rPr>
              <a:t> </a:t>
            </a:r>
          </a:p>
          <a:p>
            <a:pPr>
              <a:spcBef>
                <a:spcPts val="600"/>
              </a:spcBef>
              <a:defRPr>
                <a:latin typeface="+mn-lt"/>
                <a:ea typeface="+mn-ea"/>
                <a:cs typeface="+mn-cs"/>
                <a:sym typeface="Arial"/>
              </a:defRPr>
            </a:pPr>
            <a:r>
              <a:rPr lang="en-US" dirty="0">
                <a:latin typeface="+mn-lt"/>
                <a:ea typeface="+mn-ea"/>
                <a:cs typeface="+mn-cs"/>
              </a:rPr>
              <a:t>The goal is to increase the level of argumentation, public speaking, critical thinking, and the ability to listen and respect other points of view among participants.</a:t>
            </a:r>
            <a:endParaRPr lang="uk-UA" dirty="0">
              <a:latin typeface="+mn-lt"/>
              <a:ea typeface="+mn-ea"/>
              <a:cs typeface="+mn-cs"/>
            </a:endParaRPr>
          </a:p>
          <a:p>
            <a:pPr marL="285750" indent="-285750">
              <a:spcBef>
                <a:spcPts val="600"/>
              </a:spcBef>
              <a:buFont typeface="Arial" panose="020B0604020202020204" pitchFamily="34" charset="0"/>
              <a:buChar char="•"/>
              <a:defRPr>
                <a:latin typeface="+mn-lt"/>
                <a:ea typeface="+mn-ea"/>
                <a:cs typeface="+mn-cs"/>
                <a:sym typeface="Arial"/>
              </a:defRPr>
            </a:pPr>
            <a:r>
              <a:rPr lang="en-US" dirty="0">
                <a:latin typeface="+mn-lt"/>
                <a:ea typeface="+mn-ea"/>
                <a:cs typeface="+mn-cs"/>
              </a:rPr>
              <a:t>Participation in the public debate "The SCORE Index and its impact on increasing the level of cohesion and social unity in communities«</a:t>
            </a:r>
            <a:endParaRPr lang="uk-UA" dirty="0">
              <a:latin typeface="+mn-lt"/>
              <a:ea typeface="+mn-ea"/>
              <a:cs typeface="+mn-cs"/>
            </a:endParaRPr>
          </a:p>
          <a:p>
            <a:pPr marL="285750" indent="-285750">
              <a:spcBef>
                <a:spcPts val="600"/>
              </a:spcBef>
              <a:buFont typeface="Arial" panose="020B0604020202020204" pitchFamily="34" charset="0"/>
              <a:buChar char="•"/>
              <a:defRPr>
                <a:latin typeface="+mn-lt"/>
                <a:ea typeface="+mn-ea"/>
                <a:cs typeface="+mn-cs"/>
                <a:sym typeface="Arial"/>
              </a:defRPr>
            </a:pPr>
            <a:r>
              <a:rPr lang="en-US" dirty="0">
                <a:latin typeface="+mn-lt"/>
                <a:ea typeface="+mn-ea"/>
                <a:cs typeface="+mn-cs"/>
              </a:rPr>
              <a:t>Participation in the project as part of the third module of the Television Debate Lab program, organized by the United Nations Recovery and Peacebuilding </a:t>
            </a:r>
            <a:r>
              <a:rPr lang="en-US" dirty="0" err="1">
                <a:latin typeface="+mn-lt"/>
                <a:ea typeface="+mn-ea"/>
                <a:cs typeface="+mn-cs"/>
              </a:rPr>
              <a:t>Programme</a:t>
            </a:r>
            <a:r>
              <a:rPr lang="en-US" dirty="0">
                <a:latin typeface="+mn-lt"/>
                <a:ea typeface="+mn-ea"/>
                <a:cs typeface="+mn-cs"/>
              </a:rPr>
              <a:t> in cooperation with the Ministry of Culture, Youth and Sports and the </a:t>
            </a:r>
            <a:r>
              <a:rPr lang="en-US" dirty="0" err="1">
                <a:latin typeface="+mn-lt"/>
                <a:ea typeface="+mn-ea"/>
                <a:cs typeface="+mn-cs"/>
              </a:rPr>
              <a:t>Souspilnist</a:t>
            </a:r>
            <a:r>
              <a:rPr lang="en-US" dirty="0">
                <a:latin typeface="+mn-lt"/>
                <a:ea typeface="+mn-ea"/>
                <a:cs typeface="+mn-cs"/>
              </a:rPr>
              <a:t> Foundation with financial support from the governments of Denmark, Sweden and Switzerland.</a:t>
            </a:r>
          </a:p>
        </p:txBody>
      </p:sp>
      <p:pic>
        <p:nvPicPr>
          <p:cNvPr id="800" name="Рисунок 4" descr="Рисунок 4"/>
          <p:cNvPicPr>
            <a:picLocks noChangeAspect="1"/>
          </p:cNvPicPr>
          <p:nvPr/>
        </p:nvPicPr>
        <p:blipFill>
          <a:blip r:embed="rId3"/>
          <a:srcRect t="2451" r="5900" b="26202"/>
          <a:stretch>
            <a:fillRect/>
          </a:stretch>
        </p:blipFill>
        <p:spPr>
          <a:xfrm>
            <a:off x="6693891" y="2220686"/>
            <a:ext cx="5036722" cy="307910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A8F44A62-F8A4-EFD6-BBB5-DCAE2E1820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8545" b="11845"/>
          <a:stretch/>
        </p:blipFill>
        <p:spPr>
          <a:xfrm>
            <a:off x="19291" y="1"/>
            <a:ext cx="12192000" cy="1485870"/>
          </a:xfrm>
          <a:prstGeom prst="rect">
            <a:avLst/>
          </a:prstGeom>
        </p:spPr>
      </p:pic>
      <p:sp>
        <p:nvSpPr>
          <p:cNvPr id="795" name="Заголовок 6"/>
          <p:cNvSpPr txBox="1"/>
          <p:nvPr/>
        </p:nvSpPr>
        <p:spPr>
          <a:xfrm>
            <a:off x="461388" y="32154"/>
            <a:ext cx="3583480" cy="1069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a:lnSpc>
                <a:spcPct val="90000"/>
              </a:lnSpc>
              <a:defRPr sz="3600" b="1">
                <a:latin typeface="+mn-lt"/>
                <a:ea typeface="+mn-ea"/>
                <a:cs typeface="+mn-cs"/>
                <a:sym typeface="Arial"/>
              </a:defRPr>
            </a:pPr>
            <a:r>
              <a:rPr dirty="0"/>
              <a:t>Faculty of Law </a:t>
            </a:r>
          </a:p>
        </p:txBody>
      </p:sp>
      <p:sp>
        <p:nvSpPr>
          <p:cNvPr id="797" name="TextBox 7"/>
          <p:cNvSpPr txBox="1"/>
          <p:nvPr/>
        </p:nvSpPr>
        <p:spPr>
          <a:xfrm>
            <a:off x="461388" y="799602"/>
            <a:ext cx="4959156"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a:latin typeface="+mn-lt"/>
                <a:ea typeface="+mn-ea"/>
                <a:cs typeface="+mn-cs"/>
                <a:sym typeface="Arial"/>
              </a:defRPr>
            </a:lvl1pPr>
          </a:lstStyle>
          <a:p>
            <a:r>
              <a:rPr lang="en-US" sz="2400" dirty="0"/>
              <a:t>Social projects</a:t>
            </a:r>
            <a:r>
              <a:rPr lang="uk-UA" sz="2400" dirty="0"/>
              <a:t>. </a:t>
            </a:r>
            <a:r>
              <a:rPr lang="en-GB" sz="2400" dirty="0"/>
              <a:t>Inclusion. </a:t>
            </a:r>
            <a:r>
              <a:rPr lang="en-US" sz="2400" dirty="0"/>
              <a:t>  </a:t>
            </a:r>
            <a:endParaRPr sz="2400" dirty="0"/>
          </a:p>
        </p:txBody>
      </p:sp>
      <p:sp>
        <p:nvSpPr>
          <p:cNvPr id="799" name="TextBox 2"/>
          <p:cNvSpPr txBox="1"/>
          <p:nvPr/>
        </p:nvSpPr>
        <p:spPr>
          <a:xfrm>
            <a:off x="168962" y="1617159"/>
            <a:ext cx="5251582" cy="44319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285750" indent="-285750">
              <a:spcBef>
                <a:spcPts val="600"/>
              </a:spcBef>
              <a:buFont typeface="Arial" panose="020B0604020202020204" pitchFamily="34" charset="0"/>
              <a:buChar char="•"/>
              <a:defRPr>
                <a:latin typeface="+mn-lt"/>
                <a:ea typeface="+mn-ea"/>
                <a:cs typeface="+mn-cs"/>
                <a:sym typeface="Arial"/>
              </a:defRPr>
            </a:pPr>
            <a:r>
              <a:rPr lang="en-GB" sz="1600" dirty="0">
                <a:sym typeface="Arial"/>
              </a:rPr>
              <a:t>A social experiment on the accessibility of the area near the Volodymyr Dahl National University was conducted with the participation of volunteers (students of the Volodymyr Dahl National University Law Faculty), people with disabilities, and people with limited mobility regarding the architectural accessibility of educational and vocational institutions in Luhansk</a:t>
            </a:r>
            <a:r>
              <a:rPr lang="uk-UA" sz="1600" dirty="0">
                <a:sym typeface="Arial"/>
              </a:rPr>
              <a:t> </a:t>
            </a:r>
            <a:r>
              <a:rPr lang="en-GB" sz="1600" dirty="0">
                <a:sym typeface="Arial"/>
              </a:rPr>
              <a:t>region</a:t>
            </a:r>
            <a:r>
              <a:rPr lang="uk-UA" sz="1600" dirty="0">
                <a:sym typeface="Arial"/>
              </a:rPr>
              <a:t> (2017)</a:t>
            </a:r>
          </a:p>
          <a:p>
            <a:pPr marL="285750" indent="-285750">
              <a:spcBef>
                <a:spcPts val="600"/>
              </a:spcBef>
              <a:buFont typeface="Arial" panose="020B0604020202020204" pitchFamily="34" charset="0"/>
              <a:buChar char="•"/>
              <a:defRPr>
                <a:latin typeface="+mn-lt"/>
                <a:ea typeface="+mn-ea"/>
                <a:cs typeface="+mn-cs"/>
                <a:sym typeface="Arial"/>
              </a:defRPr>
            </a:pPr>
            <a:r>
              <a:rPr lang="en-GB" sz="1600" dirty="0">
                <a:sym typeface="Arial"/>
              </a:rPr>
              <a:t>Project to create physical accessibility for students with disabilities </a:t>
            </a:r>
            <a:r>
              <a:rPr lang="uk-UA" sz="1600" dirty="0">
                <a:sym typeface="Arial"/>
              </a:rPr>
              <a:t>(2018)</a:t>
            </a:r>
          </a:p>
          <a:p>
            <a:pPr marL="285750" indent="-285750">
              <a:spcBef>
                <a:spcPts val="600"/>
              </a:spcBef>
              <a:buFont typeface="Arial" panose="020B0604020202020204" pitchFamily="34" charset="0"/>
              <a:buChar char="•"/>
              <a:defRPr>
                <a:latin typeface="+mn-lt"/>
                <a:ea typeface="+mn-ea"/>
                <a:cs typeface="+mn-cs"/>
                <a:sym typeface="Arial"/>
              </a:defRPr>
            </a:pPr>
            <a:r>
              <a:rPr lang="en-GB" sz="1600" dirty="0">
                <a:sym typeface="Arial"/>
              </a:rPr>
              <a:t>Analytical Report on Ensuring the Rights of Persons with Disabilities and Low-Mobility Groups to Access Quality Higher Education in Luhansk Oblast" jointly with the NGO "Women's Initiatives Foundation" and the Gender Centre as part of the Mentoring Programme to Strengthen the Advocacy Capacity of Civil Society Organisations (202</a:t>
            </a:r>
            <a:r>
              <a:rPr lang="uk-UA" sz="1600" dirty="0">
                <a:sym typeface="Arial"/>
              </a:rPr>
              <a:t>2</a:t>
            </a:r>
            <a:r>
              <a:rPr lang="en-GB" sz="1600" dirty="0">
                <a:sym typeface="Arial"/>
              </a:rPr>
              <a:t>).</a:t>
            </a:r>
            <a:endParaRPr lang="uk-UA" sz="1600" dirty="0">
              <a:sym typeface="Arial"/>
            </a:endParaRPr>
          </a:p>
        </p:txBody>
      </p:sp>
      <p:pic>
        <p:nvPicPr>
          <p:cNvPr id="3" name="Рисунок 2">
            <a:extLst>
              <a:ext uri="{FF2B5EF4-FFF2-40B4-BE49-F238E27FC236}">
                <a16:creationId xmlns:a16="http://schemas.microsoft.com/office/drawing/2014/main" id="{E5549075-41C6-B8AE-558E-7AA8E53F56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463" y="1734292"/>
            <a:ext cx="5029200" cy="2819400"/>
          </a:xfrm>
          <a:prstGeom prst="rect">
            <a:avLst/>
          </a:prstGeom>
        </p:spPr>
      </p:pic>
      <p:pic>
        <p:nvPicPr>
          <p:cNvPr id="6" name="Рисунок 5">
            <a:extLst>
              <a:ext uri="{FF2B5EF4-FFF2-40B4-BE49-F238E27FC236}">
                <a16:creationId xmlns:a16="http://schemas.microsoft.com/office/drawing/2014/main" id="{4D156E0F-AC86-C1E5-D839-B0B895C52E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94831" y="4202482"/>
            <a:ext cx="4473616" cy="2395338"/>
          </a:xfrm>
          <a:prstGeom prst="rect">
            <a:avLst/>
          </a:prstGeom>
        </p:spPr>
      </p:pic>
    </p:spTree>
    <p:extLst>
      <p:ext uri="{BB962C8B-B14F-4D97-AF65-F5344CB8AC3E}">
        <p14:creationId xmlns:p14="http://schemas.microsoft.com/office/powerpoint/2010/main" val="27475276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A8F44A62-F8A4-EFD6-BBB5-DCAE2E18202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8545" b="11845"/>
          <a:stretch/>
        </p:blipFill>
        <p:spPr>
          <a:xfrm>
            <a:off x="19291" y="1"/>
            <a:ext cx="12192000" cy="1485870"/>
          </a:xfrm>
          <a:prstGeom prst="rect">
            <a:avLst/>
          </a:prstGeom>
        </p:spPr>
      </p:pic>
      <p:sp>
        <p:nvSpPr>
          <p:cNvPr id="795" name="Заголовок 6"/>
          <p:cNvSpPr txBox="1"/>
          <p:nvPr/>
        </p:nvSpPr>
        <p:spPr>
          <a:xfrm>
            <a:off x="461388" y="32154"/>
            <a:ext cx="3583480" cy="10695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pPr>
              <a:lnSpc>
                <a:spcPct val="90000"/>
              </a:lnSpc>
              <a:defRPr sz="3600" b="1">
                <a:latin typeface="+mn-lt"/>
                <a:ea typeface="+mn-ea"/>
                <a:cs typeface="+mn-cs"/>
                <a:sym typeface="Arial"/>
              </a:defRPr>
            </a:pPr>
            <a:r>
              <a:rPr dirty="0"/>
              <a:t>Faculty of Law </a:t>
            </a:r>
          </a:p>
        </p:txBody>
      </p:sp>
      <p:sp>
        <p:nvSpPr>
          <p:cNvPr id="797" name="TextBox 7"/>
          <p:cNvSpPr txBox="1"/>
          <p:nvPr/>
        </p:nvSpPr>
        <p:spPr>
          <a:xfrm>
            <a:off x="461388" y="799602"/>
            <a:ext cx="4959156"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a:latin typeface="+mn-lt"/>
                <a:ea typeface="+mn-ea"/>
                <a:cs typeface="+mn-cs"/>
                <a:sym typeface="Arial"/>
              </a:defRPr>
            </a:lvl1pPr>
          </a:lstStyle>
          <a:p>
            <a:r>
              <a:rPr lang="en-US" sz="2400" dirty="0"/>
              <a:t>Centers and laboratories </a:t>
            </a:r>
            <a:endParaRPr sz="2400" dirty="0"/>
          </a:p>
        </p:txBody>
      </p:sp>
      <p:sp>
        <p:nvSpPr>
          <p:cNvPr id="799" name="TextBox 2"/>
          <p:cNvSpPr txBox="1"/>
          <p:nvPr/>
        </p:nvSpPr>
        <p:spPr>
          <a:xfrm>
            <a:off x="343785" y="4785929"/>
            <a:ext cx="11132631" cy="1708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spcBef>
                <a:spcPts val="600"/>
              </a:spcBef>
              <a:defRPr>
                <a:latin typeface="+mn-lt"/>
                <a:ea typeface="+mn-ea"/>
                <a:cs typeface="+mn-cs"/>
                <a:sym typeface="Arial"/>
              </a:defRPr>
            </a:pPr>
            <a:r>
              <a:rPr lang="en-US" b="1" dirty="0">
                <a:sym typeface="Arial"/>
              </a:rPr>
              <a:t>The Center for Gender Culture</a:t>
            </a:r>
            <a:endParaRPr lang="uk-UA" b="1" dirty="0">
              <a:sym typeface="Arial"/>
            </a:endParaRPr>
          </a:p>
          <a:p>
            <a:pPr>
              <a:spcBef>
                <a:spcPts val="600"/>
              </a:spcBef>
              <a:defRPr>
                <a:latin typeface="+mn-lt"/>
                <a:ea typeface="+mn-ea"/>
                <a:cs typeface="+mn-cs"/>
                <a:sym typeface="Arial"/>
              </a:defRPr>
            </a:pPr>
            <a:r>
              <a:rPr lang="en-US" b="1" dirty="0">
                <a:sym typeface="Arial"/>
              </a:rPr>
              <a:t> </a:t>
            </a:r>
            <a:r>
              <a:rPr lang="en-US" dirty="0">
                <a:sym typeface="Arial"/>
                <a:hlinkClick r:id="rId3"/>
              </a:rPr>
              <a:t>https://snu.edu.ua/index.php/subdivision/tsentr-gendernoyi-kultury-snu-im-v-dalya/</a:t>
            </a:r>
            <a:r>
              <a:rPr lang="uk-UA" dirty="0">
                <a:sym typeface="Arial"/>
              </a:rPr>
              <a:t> </a:t>
            </a:r>
          </a:p>
          <a:p>
            <a:pPr>
              <a:spcBef>
                <a:spcPts val="600"/>
              </a:spcBef>
              <a:defRPr>
                <a:latin typeface="+mn-lt"/>
                <a:ea typeface="+mn-ea"/>
                <a:cs typeface="+mn-cs"/>
                <a:sym typeface="Arial"/>
              </a:defRPr>
            </a:pPr>
            <a:r>
              <a:rPr lang="en-US" b="1" dirty="0">
                <a:sym typeface="Arial"/>
              </a:rPr>
              <a:t>Professor Halyna </a:t>
            </a:r>
            <a:r>
              <a:rPr lang="en-US" b="1" dirty="0" err="1">
                <a:sym typeface="Arial"/>
              </a:rPr>
              <a:t>Tatarenko</a:t>
            </a:r>
            <a:r>
              <a:rPr lang="en-US" b="1" dirty="0">
                <a:sym typeface="Arial"/>
              </a:rPr>
              <a:t> </a:t>
            </a:r>
            <a:endParaRPr lang="uk-UA" b="1" dirty="0">
              <a:sym typeface="Arial"/>
            </a:endParaRPr>
          </a:p>
          <a:p>
            <a:pPr>
              <a:spcBef>
                <a:spcPts val="600"/>
              </a:spcBef>
              <a:defRPr>
                <a:latin typeface="+mn-lt"/>
                <a:ea typeface="+mn-ea"/>
                <a:cs typeface="+mn-cs"/>
                <a:sym typeface="Arial"/>
              </a:defRPr>
            </a:pPr>
            <a:r>
              <a:rPr lang="en-US" dirty="0">
                <a:sym typeface="Arial"/>
              </a:rPr>
              <a:t>research and presented the results of "Gender in the Legal Profession" and took part in the preparation of a section for the scientific and industrial publication "Beijing+25: Parallel Report. Ukraine 2014-2019“</a:t>
            </a:r>
            <a:r>
              <a:rPr lang="uk-UA" dirty="0">
                <a:sym typeface="Arial"/>
              </a:rPr>
              <a:t> </a:t>
            </a:r>
          </a:p>
        </p:txBody>
      </p:sp>
      <p:pic>
        <p:nvPicPr>
          <p:cNvPr id="3" name="Рисунок 2">
            <a:extLst>
              <a:ext uri="{FF2B5EF4-FFF2-40B4-BE49-F238E27FC236}">
                <a16:creationId xmlns:a16="http://schemas.microsoft.com/office/drawing/2014/main" id="{D2916817-7DC4-4BB8-BF3C-E20A0CB7AC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515" y="1516143"/>
            <a:ext cx="4017250" cy="3045182"/>
          </a:xfrm>
          <a:prstGeom prst="rect">
            <a:avLst/>
          </a:prstGeom>
        </p:spPr>
      </p:pic>
      <p:pic>
        <p:nvPicPr>
          <p:cNvPr id="5" name="Рисунок 4">
            <a:extLst>
              <a:ext uri="{FF2B5EF4-FFF2-40B4-BE49-F238E27FC236}">
                <a16:creationId xmlns:a16="http://schemas.microsoft.com/office/drawing/2014/main" id="{11962085-ED0F-4B2B-B8F7-EB68B7D37B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9436" y="1531741"/>
            <a:ext cx="4392705" cy="3045182"/>
          </a:xfrm>
          <a:prstGeom prst="rect">
            <a:avLst/>
          </a:prstGeom>
        </p:spPr>
      </p:pic>
    </p:spTree>
    <p:extLst>
      <p:ext uri="{BB962C8B-B14F-4D97-AF65-F5344CB8AC3E}">
        <p14:creationId xmlns:p14="http://schemas.microsoft.com/office/powerpoint/2010/main" val="38107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A8F44A62-F8A4-EFD6-BBB5-DCAE2E1820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8545" b="11845"/>
          <a:stretch/>
        </p:blipFill>
        <p:spPr>
          <a:xfrm>
            <a:off x="19291" y="1"/>
            <a:ext cx="12192000" cy="1485870"/>
          </a:xfrm>
          <a:prstGeom prst="rect">
            <a:avLst/>
          </a:prstGeom>
        </p:spPr>
      </p:pic>
      <p:sp>
        <p:nvSpPr>
          <p:cNvPr id="795" name="Заголовок 6"/>
          <p:cNvSpPr txBox="1"/>
          <p:nvPr/>
        </p:nvSpPr>
        <p:spPr>
          <a:xfrm>
            <a:off x="461388" y="32154"/>
            <a:ext cx="3583480" cy="1069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a:lnSpc>
                <a:spcPct val="90000"/>
              </a:lnSpc>
              <a:defRPr sz="3600" b="1">
                <a:latin typeface="+mn-lt"/>
                <a:ea typeface="+mn-ea"/>
                <a:cs typeface="+mn-cs"/>
                <a:sym typeface="Arial"/>
              </a:defRPr>
            </a:pPr>
            <a:r>
              <a:rPr dirty="0"/>
              <a:t>Faculty of Law </a:t>
            </a:r>
          </a:p>
        </p:txBody>
      </p:sp>
      <p:sp>
        <p:nvSpPr>
          <p:cNvPr id="797" name="TextBox 7"/>
          <p:cNvSpPr txBox="1"/>
          <p:nvPr/>
        </p:nvSpPr>
        <p:spPr>
          <a:xfrm>
            <a:off x="461388" y="799602"/>
            <a:ext cx="4959156"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a:latin typeface="+mn-lt"/>
                <a:ea typeface="+mn-ea"/>
                <a:cs typeface="+mn-cs"/>
                <a:sym typeface="Arial"/>
              </a:defRPr>
            </a:lvl1pPr>
          </a:lstStyle>
          <a:p>
            <a:r>
              <a:rPr lang="en-US" sz="2400" dirty="0"/>
              <a:t>Centers and laboratories </a:t>
            </a:r>
            <a:endParaRPr sz="2400" dirty="0"/>
          </a:p>
        </p:txBody>
      </p:sp>
      <p:sp>
        <p:nvSpPr>
          <p:cNvPr id="799" name="TextBox 2"/>
          <p:cNvSpPr txBox="1"/>
          <p:nvPr/>
        </p:nvSpPr>
        <p:spPr>
          <a:xfrm>
            <a:off x="168962" y="1617159"/>
            <a:ext cx="5251582" cy="52168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spcBef>
                <a:spcPts val="600"/>
              </a:spcBef>
              <a:defRPr>
                <a:latin typeface="+mn-lt"/>
                <a:ea typeface="+mn-ea"/>
                <a:cs typeface="+mn-cs"/>
                <a:sym typeface="Arial"/>
              </a:defRPr>
            </a:pPr>
            <a:r>
              <a:rPr lang="en-US" b="1" dirty="0">
                <a:sym typeface="Arial"/>
              </a:rPr>
              <a:t>Legal clinic </a:t>
            </a:r>
            <a:r>
              <a:rPr lang="en-US" dirty="0">
                <a:sym typeface="Arial"/>
              </a:rPr>
              <a:t>"</a:t>
            </a:r>
            <a:r>
              <a:rPr lang="en-US" b="1" dirty="0">
                <a:sym typeface="Arial"/>
              </a:rPr>
              <a:t>PRO BONO" </a:t>
            </a:r>
            <a:endParaRPr lang="uk-UA" b="1" dirty="0">
              <a:sym typeface="Arial"/>
            </a:endParaRPr>
          </a:p>
          <a:p>
            <a:pPr>
              <a:spcBef>
                <a:spcPts val="600"/>
              </a:spcBef>
              <a:defRPr>
                <a:latin typeface="+mn-lt"/>
                <a:ea typeface="+mn-ea"/>
                <a:cs typeface="+mn-cs"/>
                <a:sym typeface="Arial"/>
              </a:defRPr>
            </a:pPr>
            <a:r>
              <a:rPr lang="en-US" dirty="0">
                <a:sym typeface="Arial"/>
              </a:rPr>
              <a:t>Member of the Association of Legal Clinics of Ukraine</a:t>
            </a:r>
            <a:endParaRPr lang="uk-UA" dirty="0">
              <a:sym typeface="Arial"/>
            </a:endParaRPr>
          </a:p>
          <a:p>
            <a:pPr>
              <a:spcBef>
                <a:spcPts val="600"/>
              </a:spcBef>
              <a:defRPr>
                <a:latin typeface="+mn-lt"/>
                <a:ea typeface="+mn-ea"/>
                <a:cs typeface="+mn-cs"/>
                <a:sym typeface="Arial"/>
              </a:defRPr>
            </a:pPr>
            <a:endParaRPr lang="uk-UA" b="1" dirty="0">
              <a:sym typeface="Arial"/>
            </a:endParaRPr>
          </a:p>
          <a:p>
            <a:pPr marL="285750" indent="-285750">
              <a:spcBef>
                <a:spcPts val="600"/>
              </a:spcBef>
              <a:buFont typeface="Arial" panose="020B0604020202020204" pitchFamily="34" charset="0"/>
              <a:buChar char="•"/>
              <a:defRPr>
                <a:latin typeface="+mn-lt"/>
                <a:ea typeface="+mn-ea"/>
                <a:cs typeface="+mn-cs"/>
                <a:sym typeface="Arial"/>
              </a:defRPr>
            </a:pPr>
            <a:r>
              <a:rPr lang="en-US" dirty="0">
                <a:sym typeface="Arial"/>
              </a:rPr>
              <a:t>Developing students' practical skills in counselling and legal argumentation, building legal arguments, drafting legal documents</a:t>
            </a:r>
            <a:endParaRPr lang="uk-UA" dirty="0">
              <a:sym typeface="Arial"/>
            </a:endParaRPr>
          </a:p>
          <a:p>
            <a:pPr marL="285750" indent="-285750">
              <a:spcBef>
                <a:spcPts val="600"/>
              </a:spcBef>
              <a:buFont typeface="Arial" panose="020B0604020202020204" pitchFamily="34" charset="0"/>
              <a:buChar char="•"/>
              <a:defRPr>
                <a:latin typeface="+mn-lt"/>
                <a:ea typeface="+mn-ea"/>
                <a:cs typeface="+mn-cs"/>
                <a:sym typeface="Arial"/>
              </a:defRPr>
            </a:pPr>
            <a:r>
              <a:rPr lang="en-US" dirty="0">
                <a:sym typeface="Arial"/>
              </a:rPr>
              <a:t>Providing legal aid to certain categories of citizens (displaced persons, war veterans, military personnel, persons affected by war)</a:t>
            </a:r>
            <a:endParaRPr lang="uk-UA" dirty="0">
              <a:sym typeface="Arial"/>
            </a:endParaRPr>
          </a:p>
          <a:p>
            <a:pPr marL="285750" indent="-285750">
              <a:spcBef>
                <a:spcPts val="600"/>
              </a:spcBef>
              <a:buFont typeface="Arial" panose="020B0604020202020204" pitchFamily="34" charset="0"/>
              <a:buChar char="•"/>
              <a:defRPr>
                <a:latin typeface="+mn-lt"/>
                <a:ea typeface="+mn-ea"/>
                <a:cs typeface="+mn-cs"/>
                <a:sym typeface="Arial"/>
              </a:defRPr>
            </a:pPr>
            <a:r>
              <a:rPr lang="en-US" dirty="0">
                <a:sym typeface="Arial"/>
              </a:rPr>
              <a:t>Legal education projects</a:t>
            </a:r>
            <a:endParaRPr lang="uk-UA" dirty="0">
              <a:sym typeface="Arial"/>
            </a:endParaRPr>
          </a:p>
          <a:p>
            <a:pPr marL="285750" indent="-285750">
              <a:spcBef>
                <a:spcPts val="600"/>
              </a:spcBef>
              <a:buFont typeface="Arial" panose="020B0604020202020204" pitchFamily="34" charset="0"/>
              <a:buChar char="•"/>
              <a:defRPr>
                <a:latin typeface="+mn-lt"/>
                <a:ea typeface="+mn-ea"/>
                <a:cs typeface="+mn-cs"/>
                <a:sym typeface="Arial"/>
              </a:defRPr>
            </a:pPr>
            <a:r>
              <a:rPr lang="en-US" dirty="0">
                <a:sym typeface="Arial"/>
              </a:rPr>
              <a:t>Consul-touch model consultancy</a:t>
            </a:r>
            <a:endParaRPr lang="uk-UA" dirty="0">
              <a:sym typeface="Arial"/>
            </a:endParaRPr>
          </a:p>
          <a:p>
            <a:pPr>
              <a:spcBef>
                <a:spcPts val="600"/>
              </a:spcBef>
              <a:defRPr>
                <a:latin typeface="+mn-lt"/>
                <a:ea typeface="+mn-ea"/>
                <a:cs typeface="+mn-cs"/>
                <a:sym typeface="Arial"/>
              </a:defRPr>
            </a:pPr>
            <a:r>
              <a:rPr lang="en-US" sz="1800" dirty="0">
                <a:sym typeface="Arial"/>
                <a:hlinkClick r:id="rId4"/>
              </a:rPr>
              <a:t>http://pravo-snu.com.ua/clinic/</a:t>
            </a:r>
            <a:endParaRPr lang="uk-UA" sz="1800" dirty="0">
              <a:sym typeface="Arial"/>
            </a:endParaRPr>
          </a:p>
          <a:p>
            <a:pPr>
              <a:spcBef>
                <a:spcPts val="600"/>
              </a:spcBef>
              <a:defRPr>
                <a:latin typeface="+mn-lt"/>
                <a:ea typeface="+mn-ea"/>
                <a:cs typeface="+mn-cs"/>
                <a:sym typeface="Arial"/>
              </a:defRPr>
            </a:pPr>
            <a:r>
              <a:rPr lang="en-US" sz="1800" dirty="0">
                <a:sym typeface="Arial"/>
                <a:hlinkClick r:id="rId5"/>
              </a:rPr>
              <a:t>https://snu.edu.ua/index.php/subdivision/jurisprudence/</a:t>
            </a:r>
            <a:endParaRPr lang="uk-UA" sz="1800" dirty="0">
              <a:sym typeface="Arial"/>
            </a:endParaRPr>
          </a:p>
          <a:p>
            <a:pPr>
              <a:spcBef>
                <a:spcPts val="600"/>
              </a:spcBef>
              <a:defRPr>
                <a:latin typeface="+mn-lt"/>
                <a:ea typeface="+mn-ea"/>
                <a:cs typeface="+mn-cs"/>
                <a:sym typeface="Arial"/>
              </a:defRPr>
            </a:pPr>
            <a:r>
              <a:rPr lang="en-US" sz="1800" dirty="0">
                <a:sym typeface="Arial"/>
                <a:hlinkClick r:id="rId6"/>
              </a:rPr>
              <a:t>https://www.facebook.com/eunu.law.probono/</a:t>
            </a:r>
            <a:endParaRPr lang="uk-UA" sz="1800" dirty="0">
              <a:sym typeface="Arial"/>
            </a:endParaRPr>
          </a:p>
        </p:txBody>
      </p:sp>
      <p:pic>
        <p:nvPicPr>
          <p:cNvPr id="3" name="Рисунок 2">
            <a:extLst>
              <a:ext uri="{FF2B5EF4-FFF2-40B4-BE49-F238E27FC236}">
                <a16:creationId xmlns:a16="http://schemas.microsoft.com/office/drawing/2014/main" id="{05DB04D3-3034-4B13-A67C-CF68DE2187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44302" y="1617159"/>
            <a:ext cx="3257652" cy="2254578"/>
          </a:xfrm>
          <a:prstGeom prst="rect">
            <a:avLst/>
          </a:prstGeom>
        </p:spPr>
      </p:pic>
      <p:pic>
        <p:nvPicPr>
          <p:cNvPr id="5" name="Рисунок 4">
            <a:extLst>
              <a:ext uri="{FF2B5EF4-FFF2-40B4-BE49-F238E27FC236}">
                <a16:creationId xmlns:a16="http://schemas.microsoft.com/office/drawing/2014/main" id="{5F669F1B-368F-441C-83A9-DF6C883BB35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99928" y="2744448"/>
            <a:ext cx="3478307" cy="2456890"/>
          </a:xfrm>
          <a:prstGeom prst="rect">
            <a:avLst/>
          </a:prstGeom>
        </p:spPr>
      </p:pic>
      <p:pic>
        <p:nvPicPr>
          <p:cNvPr id="7" name="Рисунок 6">
            <a:extLst>
              <a:ext uri="{FF2B5EF4-FFF2-40B4-BE49-F238E27FC236}">
                <a16:creationId xmlns:a16="http://schemas.microsoft.com/office/drawing/2014/main" id="{BE29B7CE-51A5-4ECD-A165-CE1D56BEED2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44302" y="4355374"/>
            <a:ext cx="3257652" cy="2140527"/>
          </a:xfrm>
          <a:prstGeom prst="rect">
            <a:avLst/>
          </a:prstGeom>
        </p:spPr>
      </p:pic>
    </p:spTree>
    <p:extLst>
      <p:ext uri="{BB962C8B-B14F-4D97-AF65-F5344CB8AC3E}">
        <p14:creationId xmlns:p14="http://schemas.microsoft.com/office/powerpoint/2010/main" val="336687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A8F44A62-F8A4-EFD6-BBB5-DCAE2E1820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8545" b="11845"/>
          <a:stretch/>
        </p:blipFill>
        <p:spPr>
          <a:xfrm>
            <a:off x="19291" y="1"/>
            <a:ext cx="12192000" cy="1485870"/>
          </a:xfrm>
          <a:prstGeom prst="rect">
            <a:avLst/>
          </a:prstGeom>
        </p:spPr>
      </p:pic>
      <p:sp>
        <p:nvSpPr>
          <p:cNvPr id="795" name="Заголовок 6"/>
          <p:cNvSpPr txBox="1"/>
          <p:nvPr/>
        </p:nvSpPr>
        <p:spPr>
          <a:xfrm>
            <a:off x="461388" y="32154"/>
            <a:ext cx="3583480" cy="10695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pPr>
              <a:lnSpc>
                <a:spcPct val="90000"/>
              </a:lnSpc>
              <a:defRPr sz="3600" b="1">
                <a:latin typeface="+mn-lt"/>
                <a:ea typeface="+mn-ea"/>
                <a:cs typeface="+mn-cs"/>
                <a:sym typeface="Arial"/>
              </a:defRPr>
            </a:pPr>
            <a:r>
              <a:rPr dirty="0"/>
              <a:t>Faculty of Law </a:t>
            </a:r>
          </a:p>
        </p:txBody>
      </p:sp>
      <p:sp>
        <p:nvSpPr>
          <p:cNvPr id="797" name="TextBox 7"/>
          <p:cNvSpPr txBox="1"/>
          <p:nvPr/>
        </p:nvSpPr>
        <p:spPr>
          <a:xfrm>
            <a:off x="461388" y="799602"/>
            <a:ext cx="4959156"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a:latin typeface="+mn-lt"/>
                <a:ea typeface="+mn-ea"/>
                <a:cs typeface="+mn-cs"/>
                <a:sym typeface="Arial"/>
              </a:defRPr>
            </a:lvl1pPr>
          </a:lstStyle>
          <a:p>
            <a:r>
              <a:rPr lang="en-US" sz="2400" dirty="0"/>
              <a:t>Centers and laboratories </a:t>
            </a:r>
            <a:endParaRPr sz="2400" dirty="0"/>
          </a:p>
        </p:txBody>
      </p:sp>
      <p:sp>
        <p:nvSpPr>
          <p:cNvPr id="799" name="TextBox 2"/>
          <p:cNvSpPr txBox="1"/>
          <p:nvPr/>
        </p:nvSpPr>
        <p:spPr>
          <a:xfrm>
            <a:off x="168962" y="1617159"/>
            <a:ext cx="5251582" cy="47397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spcBef>
                <a:spcPts val="600"/>
              </a:spcBef>
              <a:defRPr>
                <a:latin typeface="+mn-lt"/>
                <a:ea typeface="+mn-ea"/>
                <a:cs typeface="+mn-cs"/>
                <a:sym typeface="Arial"/>
              </a:defRPr>
            </a:pPr>
            <a:r>
              <a:rPr lang="en-US" sz="1600" b="1" dirty="0">
                <a:sym typeface="Arial"/>
              </a:rPr>
              <a:t>Legal clinic </a:t>
            </a:r>
            <a:r>
              <a:rPr lang="en-US" sz="1600" dirty="0">
                <a:sym typeface="Arial"/>
              </a:rPr>
              <a:t>"</a:t>
            </a:r>
            <a:r>
              <a:rPr lang="en-US" sz="1600" b="1" dirty="0">
                <a:sym typeface="Arial"/>
              </a:rPr>
              <a:t>PRO BONO" projects </a:t>
            </a:r>
            <a:endParaRPr lang="uk-UA" sz="1600" b="1" dirty="0">
              <a:sym typeface="Arial"/>
            </a:endParaRPr>
          </a:p>
          <a:p>
            <a:pPr marL="285750" indent="-285750">
              <a:spcBef>
                <a:spcPts val="600"/>
              </a:spcBef>
              <a:buFont typeface="Arial" panose="020B0604020202020204" pitchFamily="34" charset="0"/>
              <a:buChar char="•"/>
              <a:defRPr>
                <a:latin typeface="+mn-lt"/>
                <a:ea typeface="+mn-ea"/>
                <a:cs typeface="+mn-cs"/>
                <a:sym typeface="Arial"/>
              </a:defRPr>
            </a:pPr>
            <a:r>
              <a:rPr lang="en-US" sz="1600" dirty="0">
                <a:sym typeface="Arial"/>
              </a:rPr>
              <a:t>Cooperation with the Norwegian Refugee Council: trainings for representatives of legal clinics within the framework of the "Information, Counseling and Legal Assistance" (ICLA) </a:t>
            </a:r>
            <a:endParaRPr lang="uk-UA" sz="1600" dirty="0">
              <a:sym typeface="Arial"/>
            </a:endParaRPr>
          </a:p>
          <a:p>
            <a:pPr marL="285750" indent="-285750">
              <a:spcBef>
                <a:spcPts val="600"/>
              </a:spcBef>
              <a:buFont typeface="Arial" panose="020B0604020202020204" pitchFamily="34" charset="0"/>
              <a:buChar char="•"/>
              <a:defRPr>
                <a:latin typeface="+mn-lt"/>
                <a:ea typeface="+mn-ea"/>
                <a:cs typeface="+mn-cs"/>
                <a:sym typeface="Arial"/>
              </a:defRPr>
            </a:pPr>
            <a:r>
              <a:rPr lang="en-US" sz="1600" dirty="0">
                <a:sym typeface="Arial"/>
              </a:rPr>
              <a:t>Pilot internship </a:t>
            </a:r>
            <a:r>
              <a:rPr lang="en-US" sz="1600" dirty="0" err="1">
                <a:sym typeface="Arial"/>
              </a:rPr>
              <a:t>programme</a:t>
            </a:r>
            <a:r>
              <a:rPr lang="en-US" sz="1600" dirty="0">
                <a:sym typeface="Arial"/>
              </a:rPr>
              <a:t> for students at the Norwegian Refugee Council (the only one in Ukraine) </a:t>
            </a:r>
            <a:endParaRPr lang="uk-UA" sz="1600" dirty="0">
              <a:sym typeface="Arial"/>
            </a:endParaRPr>
          </a:p>
          <a:p>
            <a:pPr marL="285750" indent="-285750">
              <a:spcBef>
                <a:spcPts val="600"/>
              </a:spcBef>
              <a:buFont typeface="Arial" panose="020B0604020202020204" pitchFamily="34" charset="0"/>
              <a:buChar char="•"/>
              <a:defRPr>
                <a:latin typeface="+mn-lt"/>
                <a:ea typeface="+mn-ea"/>
                <a:cs typeface="+mn-cs"/>
                <a:sym typeface="Arial"/>
              </a:defRPr>
            </a:pPr>
            <a:r>
              <a:rPr lang="en-US" sz="1600" dirty="0">
                <a:sym typeface="Arial"/>
              </a:rPr>
              <a:t>Development of an interactive training manual "Methodological materials on humanitarian law in the context of the armed conflict in the East of Ukraine" </a:t>
            </a:r>
          </a:p>
          <a:p>
            <a:pPr marL="285750" indent="-285750">
              <a:spcBef>
                <a:spcPts val="600"/>
              </a:spcBef>
              <a:buFont typeface="Arial" panose="020B0604020202020204" pitchFamily="34" charset="0"/>
              <a:buChar char="•"/>
              <a:defRPr>
                <a:latin typeface="+mn-lt"/>
                <a:ea typeface="+mn-ea"/>
                <a:cs typeface="+mn-cs"/>
                <a:sym typeface="Arial"/>
              </a:defRPr>
            </a:pPr>
            <a:r>
              <a:rPr lang="en-US" sz="1600" dirty="0">
                <a:sym typeface="Arial"/>
              </a:rPr>
              <a:t>Participation in the Council of Europe project "Internal Displacement in Ukraine: Developing Durable Solutions«</a:t>
            </a:r>
            <a:endParaRPr lang="uk-UA" sz="1600" dirty="0">
              <a:sym typeface="Arial"/>
            </a:endParaRPr>
          </a:p>
          <a:p>
            <a:pPr marL="285750" indent="-285750">
              <a:spcBef>
                <a:spcPts val="600"/>
              </a:spcBef>
              <a:buFont typeface="Arial" panose="020B0604020202020204" pitchFamily="34" charset="0"/>
              <a:buChar char="•"/>
              <a:defRPr>
                <a:latin typeface="+mn-lt"/>
                <a:ea typeface="+mn-ea"/>
                <a:cs typeface="+mn-cs"/>
                <a:sym typeface="Arial"/>
              </a:defRPr>
            </a:pPr>
            <a:r>
              <a:rPr lang="en-US" sz="1600" dirty="0">
                <a:sym typeface="Arial"/>
              </a:rPr>
              <a:t>The project "Legal Clinic Consultations for Consumers of Financial Services", implemented by the Association of Legal Clinics of Ukraine</a:t>
            </a:r>
            <a:endParaRPr lang="uk-UA" sz="1600" dirty="0">
              <a:sym typeface="Arial"/>
            </a:endParaRPr>
          </a:p>
          <a:p>
            <a:pPr>
              <a:spcBef>
                <a:spcPts val="600"/>
              </a:spcBef>
              <a:defRPr>
                <a:latin typeface="+mn-lt"/>
                <a:ea typeface="+mn-ea"/>
                <a:cs typeface="+mn-cs"/>
                <a:sym typeface="Arial"/>
              </a:defRPr>
            </a:pPr>
            <a:endParaRPr lang="uk-UA" sz="1600" dirty="0">
              <a:sym typeface="Arial"/>
            </a:endParaRPr>
          </a:p>
        </p:txBody>
      </p:sp>
      <p:pic>
        <p:nvPicPr>
          <p:cNvPr id="4" name="Рисунок 3">
            <a:extLst>
              <a:ext uri="{FF2B5EF4-FFF2-40B4-BE49-F238E27FC236}">
                <a16:creationId xmlns:a16="http://schemas.microsoft.com/office/drawing/2014/main" id="{0CE93B5C-FA4F-B350-B744-43C1F23CD3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2177" y="1707500"/>
            <a:ext cx="2331439" cy="3713586"/>
          </a:xfrm>
          <a:prstGeom prst="rect">
            <a:avLst/>
          </a:prstGeom>
        </p:spPr>
      </p:pic>
      <p:pic>
        <p:nvPicPr>
          <p:cNvPr id="8" name="Рисунок 7">
            <a:extLst>
              <a:ext uri="{FF2B5EF4-FFF2-40B4-BE49-F238E27FC236}">
                <a16:creationId xmlns:a16="http://schemas.microsoft.com/office/drawing/2014/main" id="{2CC6615D-5B2A-7F37-4672-95CC173F71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63068" y="4473238"/>
            <a:ext cx="3163079" cy="2101137"/>
          </a:xfrm>
          <a:prstGeom prst="rect">
            <a:avLst/>
          </a:prstGeom>
        </p:spPr>
      </p:pic>
      <p:pic>
        <p:nvPicPr>
          <p:cNvPr id="10" name="Рисунок 9">
            <a:extLst>
              <a:ext uri="{FF2B5EF4-FFF2-40B4-BE49-F238E27FC236}">
                <a16:creationId xmlns:a16="http://schemas.microsoft.com/office/drawing/2014/main" id="{53132D72-3EAB-C4D9-89AC-721066A080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95248" y="1732342"/>
            <a:ext cx="3040025" cy="2494425"/>
          </a:xfrm>
          <a:prstGeom prst="rect">
            <a:avLst/>
          </a:prstGeom>
        </p:spPr>
      </p:pic>
    </p:spTree>
    <p:extLst>
      <p:ext uri="{BB962C8B-B14F-4D97-AF65-F5344CB8AC3E}">
        <p14:creationId xmlns:p14="http://schemas.microsoft.com/office/powerpoint/2010/main" val="662775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 name="Заголовок 6"/>
          <p:cNvSpPr txBox="1"/>
          <p:nvPr/>
        </p:nvSpPr>
        <p:spPr>
          <a:xfrm>
            <a:off x="3673426" y="0"/>
            <a:ext cx="4845148" cy="1069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algn="ctr">
              <a:lnSpc>
                <a:spcPct val="90000"/>
              </a:lnSpc>
              <a:defRPr sz="3600">
                <a:latin typeface="+mn-lt"/>
                <a:ea typeface="+mn-ea"/>
                <a:cs typeface="+mn-cs"/>
                <a:sym typeface="Arial"/>
              </a:defRPr>
            </a:pPr>
            <a:r>
              <a:t>Faculty</a:t>
            </a:r>
            <a:r>
              <a:rPr sz="4400"/>
              <a:t> of </a:t>
            </a:r>
            <a:r>
              <a:t>Law </a:t>
            </a:r>
          </a:p>
        </p:txBody>
      </p:sp>
      <p:sp>
        <p:nvSpPr>
          <p:cNvPr id="808" name="TextBox 6"/>
          <p:cNvSpPr txBox="1"/>
          <p:nvPr/>
        </p:nvSpPr>
        <p:spPr>
          <a:xfrm>
            <a:off x="3673427" y="834460"/>
            <a:ext cx="4845147"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a:latin typeface="+mn-lt"/>
                <a:ea typeface="+mn-ea"/>
                <a:cs typeface="+mn-cs"/>
                <a:sym typeface="Arial"/>
              </a:defRPr>
            </a:lvl1pPr>
          </a:lstStyle>
          <a:p>
            <a:pPr algn="ctr"/>
            <a:r>
              <a:rPr sz="2400" dirty="0"/>
              <a:t>Specific proposals for cooperation </a:t>
            </a:r>
          </a:p>
        </p:txBody>
      </p:sp>
      <p:sp>
        <p:nvSpPr>
          <p:cNvPr id="809" name="TextBox 13"/>
          <p:cNvSpPr txBox="1"/>
          <p:nvPr/>
        </p:nvSpPr>
        <p:spPr>
          <a:xfrm>
            <a:off x="659757" y="1296125"/>
            <a:ext cx="8889357" cy="53860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spcBef>
                <a:spcPts val="300"/>
              </a:spcBef>
              <a:buSzPct val="100000"/>
              <a:defRPr>
                <a:uFill>
                  <a:solidFill>
                    <a:srgbClr val="000000"/>
                  </a:solidFill>
                </a:uFill>
                <a:latin typeface="+mn-lt"/>
                <a:ea typeface="+mn-ea"/>
                <a:cs typeface="+mn-cs"/>
                <a:sym typeface="Arial"/>
              </a:defRPr>
            </a:pPr>
            <a:r>
              <a:rPr lang="uk-UA" dirty="0">
                <a:uFill>
                  <a:solidFill>
                    <a:srgbClr val="000000"/>
                  </a:solidFill>
                </a:uFill>
                <a:latin typeface="+mn-lt"/>
                <a:ea typeface="+mn-ea"/>
                <a:cs typeface="+mn-cs"/>
              </a:rPr>
              <a:t>1) </a:t>
            </a:r>
            <a:r>
              <a:rPr lang="en-GB" dirty="0">
                <a:uFill>
                  <a:solidFill>
                    <a:srgbClr val="000000"/>
                  </a:solidFill>
                </a:uFill>
                <a:latin typeface="+mn-lt"/>
                <a:ea typeface="+mn-ea"/>
                <a:cs typeface="+mn-cs"/>
              </a:rPr>
              <a:t>Projects to protect human rights during armed conflicts: international legal and national aspects.</a:t>
            </a:r>
          </a:p>
          <a:p>
            <a:pPr>
              <a:spcBef>
                <a:spcPts val="300"/>
              </a:spcBef>
              <a:buSzPct val="100000"/>
              <a:defRPr>
                <a:uFill>
                  <a:solidFill>
                    <a:srgbClr val="000000"/>
                  </a:solidFill>
                </a:uFill>
                <a:latin typeface="+mn-lt"/>
                <a:ea typeface="+mn-ea"/>
                <a:cs typeface="+mn-cs"/>
                <a:sym typeface="Arial"/>
              </a:defRPr>
            </a:pPr>
            <a:r>
              <a:rPr lang="en-GB" dirty="0">
                <a:uFill>
                  <a:solidFill>
                    <a:srgbClr val="000000"/>
                  </a:solidFill>
                </a:uFill>
                <a:latin typeface="+mn-lt"/>
                <a:ea typeface="+mn-ea"/>
                <a:cs typeface="+mn-cs"/>
              </a:rPr>
              <a:t>Study of the peculiarities of investigation and prosecution of the crime of genocide</a:t>
            </a:r>
          </a:p>
          <a:p>
            <a:pPr>
              <a:spcBef>
                <a:spcPts val="300"/>
              </a:spcBef>
              <a:buSzPct val="100000"/>
              <a:defRPr>
                <a:uFill>
                  <a:solidFill>
                    <a:srgbClr val="000000"/>
                  </a:solidFill>
                </a:uFill>
                <a:latin typeface="+mn-lt"/>
                <a:ea typeface="+mn-ea"/>
                <a:cs typeface="+mn-cs"/>
                <a:sym typeface="Arial"/>
              </a:defRPr>
            </a:pPr>
            <a:r>
              <a:rPr lang="en-GB" dirty="0">
                <a:uFill>
                  <a:solidFill>
                    <a:srgbClr val="000000"/>
                  </a:solidFill>
                </a:uFill>
                <a:latin typeface="+mn-lt"/>
                <a:ea typeface="+mn-ea"/>
                <a:cs typeface="+mn-cs"/>
              </a:rPr>
              <a:t>Application of conventional mechanisms for the prevention and punishment of crimes against humanity</a:t>
            </a:r>
          </a:p>
          <a:p>
            <a:pPr>
              <a:spcBef>
                <a:spcPts val="300"/>
              </a:spcBef>
              <a:buSzPct val="100000"/>
              <a:defRPr>
                <a:uFill>
                  <a:solidFill>
                    <a:srgbClr val="000000"/>
                  </a:solidFill>
                </a:uFill>
                <a:latin typeface="+mn-lt"/>
                <a:ea typeface="+mn-ea"/>
                <a:cs typeface="+mn-cs"/>
                <a:sym typeface="Arial"/>
              </a:defRPr>
            </a:pPr>
            <a:r>
              <a:rPr lang="en-GB" dirty="0">
                <a:uFill>
                  <a:solidFill>
                    <a:srgbClr val="000000"/>
                  </a:solidFill>
                </a:uFill>
                <a:latin typeface="+mn-lt"/>
                <a:ea typeface="+mn-ea"/>
                <a:cs typeface="+mn-cs"/>
              </a:rPr>
              <a:t>Problems of improving the norms of international humanitarian law in the light of modern armed conflicts</a:t>
            </a:r>
            <a:endParaRPr lang="uk-UA" dirty="0">
              <a:uFill>
                <a:solidFill>
                  <a:srgbClr val="000000"/>
                </a:solidFill>
              </a:uFill>
              <a:latin typeface="+mn-lt"/>
              <a:ea typeface="+mn-ea"/>
              <a:cs typeface="+mn-cs"/>
            </a:endParaRPr>
          </a:p>
          <a:p>
            <a:pPr>
              <a:spcBef>
                <a:spcPts val="300"/>
              </a:spcBef>
              <a:buSzPct val="100000"/>
              <a:defRPr>
                <a:uFill>
                  <a:solidFill>
                    <a:srgbClr val="000000"/>
                  </a:solidFill>
                </a:uFill>
                <a:latin typeface="+mn-lt"/>
                <a:ea typeface="+mn-ea"/>
                <a:cs typeface="+mn-cs"/>
                <a:sym typeface="Arial"/>
              </a:defRPr>
            </a:pPr>
            <a:r>
              <a:rPr lang="uk-UA" dirty="0">
                <a:uFill>
                  <a:solidFill>
                    <a:srgbClr val="000000"/>
                  </a:solidFill>
                </a:uFill>
                <a:latin typeface="+mn-lt"/>
                <a:ea typeface="+mn-ea"/>
                <a:cs typeface="+mn-cs"/>
              </a:rPr>
              <a:t>2) </a:t>
            </a:r>
            <a:r>
              <a:rPr lang="en-GB" dirty="0">
                <a:uFill>
                  <a:solidFill>
                    <a:srgbClr val="000000"/>
                  </a:solidFill>
                </a:uFill>
                <a:latin typeface="+mn-lt"/>
                <a:ea typeface="+mn-ea"/>
                <a:cs typeface="+mn-cs"/>
              </a:rPr>
              <a:t>Gender policy of the European Union: general principles and practice of implementation</a:t>
            </a:r>
          </a:p>
          <a:p>
            <a:pPr>
              <a:spcBef>
                <a:spcPts val="300"/>
              </a:spcBef>
              <a:buSzPct val="100000"/>
              <a:defRPr>
                <a:uFill>
                  <a:solidFill>
                    <a:srgbClr val="000000"/>
                  </a:solidFill>
                </a:uFill>
                <a:latin typeface="+mn-lt"/>
                <a:ea typeface="+mn-ea"/>
                <a:cs typeface="+mn-cs"/>
                <a:sym typeface="Arial"/>
              </a:defRPr>
            </a:pPr>
            <a:r>
              <a:rPr lang="en-GB" dirty="0">
                <a:uFill>
                  <a:solidFill>
                    <a:srgbClr val="000000"/>
                  </a:solidFill>
                </a:uFill>
                <a:latin typeface="+mn-lt"/>
                <a:ea typeface="+mn-ea"/>
                <a:cs typeface="+mn-cs"/>
              </a:rPr>
              <a:t>Implementation of gender approaches in the activities of state authorities, local self-government bodies and NGOs as a principle of decentralisation: experience of Ukraine and foreign countries.</a:t>
            </a:r>
          </a:p>
          <a:p>
            <a:pPr>
              <a:spcBef>
                <a:spcPts val="300"/>
              </a:spcBef>
              <a:buSzPct val="100000"/>
              <a:defRPr>
                <a:uFill>
                  <a:solidFill>
                    <a:srgbClr val="000000"/>
                  </a:solidFill>
                </a:uFill>
                <a:latin typeface="+mn-lt"/>
                <a:ea typeface="+mn-ea"/>
                <a:cs typeface="+mn-cs"/>
                <a:sym typeface="Arial"/>
              </a:defRPr>
            </a:pPr>
            <a:r>
              <a:rPr lang="uk-UA" dirty="0">
                <a:uFill>
                  <a:solidFill>
                    <a:srgbClr val="000000"/>
                  </a:solidFill>
                </a:uFill>
                <a:latin typeface="+mn-lt"/>
                <a:ea typeface="+mn-ea"/>
                <a:cs typeface="+mn-cs"/>
              </a:rPr>
              <a:t>3) </a:t>
            </a:r>
            <a:r>
              <a:rPr lang="en-GB" dirty="0">
                <a:uFill>
                  <a:solidFill>
                    <a:srgbClr val="000000"/>
                  </a:solidFill>
                </a:uFill>
                <a:latin typeface="+mn-lt"/>
                <a:ea typeface="+mn-ea"/>
                <a:cs typeface="+mn-cs"/>
              </a:rPr>
              <a:t>Issues of inclusive education (education of people with disabilities, education of the elderly, education of internally displaced persons as a result of the war with the Russian Federation, and persons affected by the war with the Russian Federation).</a:t>
            </a:r>
            <a:endParaRPr lang="uk-UA" dirty="0">
              <a:uFill>
                <a:solidFill>
                  <a:srgbClr val="000000"/>
                </a:solidFill>
              </a:uFill>
              <a:latin typeface="+mn-lt"/>
              <a:ea typeface="+mn-ea"/>
              <a:cs typeface="+mn-cs"/>
            </a:endParaRPr>
          </a:p>
          <a:p>
            <a:pPr>
              <a:spcBef>
                <a:spcPts val="300"/>
              </a:spcBef>
              <a:buSzPct val="100000"/>
              <a:defRPr>
                <a:uFill>
                  <a:solidFill>
                    <a:srgbClr val="000000"/>
                  </a:solidFill>
                </a:uFill>
                <a:latin typeface="+mn-lt"/>
                <a:ea typeface="+mn-ea"/>
                <a:cs typeface="+mn-cs"/>
                <a:sym typeface="Arial"/>
              </a:defRPr>
            </a:pPr>
            <a:r>
              <a:rPr lang="en-GB" dirty="0">
                <a:uFill>
                  <a:solidFill>
                    <a:srgbClr val="000000"/>
                  </a:solidFill>
                </a:uFill>
                <a:latin typeface="+mn-lt"/>
                <a:ea typeface="+mn-ea"/>
                <a:cs typeface="+mn-cs"/>
              </a:rPr>
              <a:t>Digital inclusion and accessibility </a:t>
            </a:r>
          </a:p>
          <a:p>
            <a:pPr>
              <a:spcBef>
                <a:spcPts val="300"/>
              </a:spcBef>
              <a:buSzPct val="100000"/>
              <a:defRPr>
                <a:uFill>
                  <a:solidFill>
                    <a:srgbClr val="000000"/>
                  </a:solidFill>
                </a:uFill>
                <a:latin typeface="+mn-lt"/>
                <a:ea typeface="+mn-ea"/>
                <a:cs typeface="+mn-cs"/>
                <a:sym typeface="Arial"/>
              </a:defRPr>
            </a:pPr>
            <a:r>
              <a:rPr lang="uk-UA" dirty="0">
                <a:uFill>
                  <a:solidFill>
                    <a:srgbClr val="000000"/>
                  </a:solidFill>
                </a:uFill>
                <a:latin typeface="+mn-lt"/>
                <a:ea typeface="+mn-ea"/>
                <a:cs typeface="+mn-cs"/>
              </a:rPr>
              <a:t>4) </a:t>
            </a:r>
            <a:r>
              <a:rPr lang="en-GB" dirty="0">
                <a:uFill>
                  <a:solidFill>
                    <a:srgbClr val="000000"/>
                  </a:solidFill>
                </a:uFill>
                <a:latin typeface="+mn-lt"/>
                <a:ea typeface="+mn-ea"/>
                <a:cs typeface="+mn-cs"/>
              </a:rPr>
              <a:t>Digital rights and responsibilities in education, science and business for economic recovery</a:t>
            </a:r>
            <a:endParaRPr lang="uk-UA" dirty="0">
              <a:uFill>
                <a:solidFill>
                  <a:srgbClr val="000000"/>
                </a:solidFill>
              </a:uFill>
              <a:latin typeface="+mn-lt"/>
              <a:ea typeface="+mn-ea"/>
              <a:cs typeface="+mn-cs"/>
            </a:endParaRPr>
          </a:p>
        </p:txBody>
      </p:sp>
      <p:pic>
        <p:nvPicPr>
          <p:cNvPr id="8" name="Рисунок 7">
            <a:extLst>
              <a:ext uri="{FF2B5EF4-FFF2-40B4-BE49-F238E27FC236}">
                <a16:creationId xmlns:a16="http://schemas.microsoft.com/office/drawing/2014/main" id="{D46BE4EB-A331-55F1-04CF-4AAC2532DEC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1875" r="21875"/>
          <a:stretch/>
        </p:blipFill>
        <p:spPr>
          <a:xfrm rot="16200000">
            <a:off x="7518203" y="2184203"/>
            <a:ext cx="6858000" cy="2489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 name="Заголовок 6"/>
          <p:cNvSpPr txBox="1"/>
          <p:nvPr/>
        </p:nvSpPr>
        <p:spPr>
          <a:xfrm>
            <a:off x="3673426" y="0"/>
            <a:ext cx="4845148" cy="10695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pPr algn="ctr">
              <a:lnSpc>
                <a:spcPct val="90000"/>
              </a:lnSpc>
              <a:defRPr sz="3600">
                <a:latin typeface="+mn-lt"/>
                <a:ea typeface="+mn-ea"/>
                <a:cs typeface="+mn-cs"/>
                <a:sym typeface="Arial"/>
              </a:defRPr>
            </a:pPr>
            <a:r>
              <a:t>Faculty</a:t>
            </a:r>
            <a:r>
              <a:rPr sz="4400"/>
              <a:t> of </a:t>
            </a:r>
            <a:r>
              <a:t>Law </a:t>
            </a:r>
          </a:p>
        </p:txBody>
      </p:sp>
      <p:sp>
        <p:nvSpPr>
          <p:cNvPr id="808" name="TextBox 6"/>
          <p:cNvSpPr txBox="1"/>
          <p:nvPr/>
        </p:nvSpPr>
        <p:spPr>
          <a:xfrm>
            <a:off x="3673427" y="834460"/>
            <a:ext cx="4845147"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a:latin typeface="+mn-lt"/>
                <a:ea typeface="+mn-ea"/>
                <a:cs typeface="+mn-cs"/>
                <a:sym typeface="Arial"/>
              </a:defRPr>
            </a:lvl1pPr>
          </a:lstStyle>
          <a:p>
            <a:pPr algn="ctr"/>
            <a:r>
              <a:rPr sz="2400" dirty="0"/>
              <a:t>Specific proposals for cooperation </a:t>
            </a:r>
          </a:p>
        </p:txBody>
      </p:sp>
      <p:sp>
        <p:nvSpPr>
          <p:cNvPr id="809" name="TextBox 13"/>
          <p:cNvSpPr txBox="1"/>
          <p:nvPr/>
        </p:nvSpPr>
        <p:spPr>
          <a:xfrm>
            <a:off x="671332" y="1512175"/>
            <a:ext cx="11199243" cy="42011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spcBef>
                <a:spcPts val="300"/>
              </a:spcBef>
              <a:buSzPct val="100000"/>
              <a:defRPr>
                <a:uFill>
                  <a:solidFill>
                    <a:srgbClr val="000000"/>
                  </a:solidFill>
                </a:uFill>
                <a:latin typeface="+mn-lt"/>
                <a:ea typeface="+mn-ea"/>
                <a:cs typeface="+mn-cs"/>
                <a:sym typeface="Arial"/>
              </a:defRPr>
            </a:pPr>
            <a:r>
              <a:rPr lang="en-US" b="0" i="0" dirty="0">
                <a:solidFill>
                  <a:srgbClr val="202A30"/>
                </a:solidFill>
                <a:effectLst/>
                <a:highlight>
                  <a:srgbClr val="FFFFFF"/>
                </a:highlight>
                <a:latin typeface="Calibri" panose="020F0502020204030204" pitchFamily="34" charset="0"/>
                <a:cs typeface="Calibri" panose="020F0502020204030204" pitchFamily="34" charset="0"/>
              </a:rPr>
              <a:t>Legal Advice Centre at Royal Holloway</a:t>
            </a:r>
            <a:endParaRPr lang="uk-UA" b="0" i="0" dirty="0">
              <a:solidFill>
                <a:srgbClr val="202A30"/>
              </a:solidFill>
              <a:effectLst/>
              <a:highlight>
                <a:srgbClr val="FFFFFF"/>
              </a:highlight>
              <a:latin typeface="Calibri" panose="020F0502020204030204" pitchFamily="34" charset="0"/>
              <a:cs typeface="Calibri" panose="020F0502020204030204" pitchFamily="34" charset="0"/>
            </a:endParaRPr>
          </a:p>
          <a:p>
            <a:pPr marL="285750" indent="-285750">
              <a:spcBef>
                <a:spcPts val="300"/>
              </a:spcBef>
              <a:buSzPct val="100000"/>
              <a:buBlip>
                <a:blip r:embed="rId2"/>
              </a:buBlip>
              <a:defRPr>
                <a:uFill>
                  <a:solidFill>
                    <a:srgbClr val="000000"/>
                  </a:solidFill>
                </a:uFill>
                <a:latin typeface="+mn-lt"/>
                <a:ea typeface="+mn-ea"/>
                <a:cs typeface="+mn-cs"/>
                <a:sym typeface="Arial"/>
              </a:defRPr>
            </a:pPr>
            <a:r>
              <a:rPr lang="en-US" dirty="0">
                <a:latin typeface="Calibri" panose="020F0502020204030204" pitchFamily="34" charset="0"/>
                <a:cs typeface="Calibri" panose="020F0502020204030204" pitchFamily="34" charset="0"/>
              </a:rPr>
              <a:t>"Comparative study of access to justice and legal aid for vulnerable groups in the UK and Ukraine" (joint comparative study of legal problems faced by vulnerable groups in the UK and Ukraine, development of strategies and recommendations to improve access to justice and legal aid in both countries. The focus is on identifying and overcoming barriers to access to legal services faced by vulnerable groups, including refugees and internally displaced persons </a:t>
            </a:r>
          </a:p>
          <a:p>
            <a:pPr marL="285750" indent="-285750">
              <a:spcBef>
                <a:spcPts val="300"/>
              </a:spcBef>
              <a:buSzPct val="100000"/>
              <a:buBlip>
                <a:blip r:embed="rId2"/>
              </a:buBlip>
              <a:defRPr>
                <a:uFill>
                  <a:solidFill>
                    <a:srgbClr val="000000"/>
                  </a:solidFill>
                </a:uFill>
                <a:latin typeface="+mn-lt"/>
                <a:ea typeface="+mn-ea"/>
                <a:cs typeface="+mn-cs"/>
                <a:sym typeface="Arial"/>
              </a:defRPr>
            </a:pPr>
            <a:endParaRPr lang="ru-RU" sz="1800" b="1" dirty="0">
              <a:effectLst/>
              <a:latin typeface="Calibri" panose="020F0502020204030204" pitchFamily="34" charset="0"/>
              <a:ea typeface="Calibri" panose="020F0502020204030204" pitchFamily="34" charset="0"/>
              <a:cs typeface="Calibri" panose="020F0502020204030204" pitchFamily="34" charset="0"/>
            </a:endParaRPr>
          </a:p>
          <a:p>
            <a:pPr>
              <a:spcBef>
                <a:spcPts val="300"/>
              </a:spcBef>
              <a:buSzPct val="100000"/>
              <a:defRPr>
                <a:uFill>
                  <a:solidFill>
                    <a:srgbClr val="000000"/>
                  </a:solidFill>
                </a:uFill>
                <a:latin typeface="+mn-lt"/>
                <a:ea typeface="+mn-ea"/>
                <a:cs typeface="+mn-cs"/>
                <a:sym typeface="Arial"/>
              </a:defRPr>
            </a:pPr>
            <a:r>
              <a:rPr lang="en-GB" b="0" i="0" dirty="0">
                <a:solidFill>
                  <a:srgbClr val="202A30"/>
                </a:solidFill>
                <a:effectLst/>
                <a:latin typeface="Open Sans" panose="020B0606030504020204" pitchFamily="34" charset="0"/>
              </a:rPr>
              <a:t>For research clusters: </a:t>
            </a:r>
            <a:r>
              <a:rPr lang="en-GB" b="0" i="0" u="none" strike="noStrike" dirty="0">
                <a:effectLst/>
                <a:latin typeface="Open Sans" panose="020B0606030504020204" pitchFamily="34" charset="0"/>
                <a:hlinkClick r:id="rId3"/>
              </a:rPr>
              <a:t>Crime and Punishment</a:t>
            </a:r>
            <a:r>
              <a:rPr lang="en-GB" b="0" i="0" dirty="0">
                <a:solidFill>
                  <a:srgbClr val="202A30"/>
                </a:solidFill>
                <a:effectLst/>
                <a:latin typeface="Open Sans" panose="020B0606030504020204" pitchFamily="34" charset="0"/>
              </a:rPr>
              <a:t>; </a:t>
            </a:r>
            <a:r>
              <a:rPr lang="en-GB" b="0" i="0" u="none" strike="noStrike" dirty="0">
                <a:effectLst/>
                <a:latin typeface="Open Sans" panose="020B0606030504020204" pitchFamily="34" charset="0"/>
                <a:hlinkClick r:id="rId4"/>
              </a:rPr>
              <a:t>Families and Children</a:t>
            </a:r>
            <a:r>
              <a:rPr lang="en-GB" b="0" i="0" dirty="0">
                <a:solidFill>
                  <a:srgbClr val="202A30"/>
                </a:solidFill>
                <a:effectLst/>
                <a:latin typeface="Open Sans" panose="020B0606030504020204" pitchFamily="34" charset="0"/>
              </a:rPr>
              <a:t>; </a:t>
            </a:r>
            <a:r>
              <a:rPr lang="en-GB" b="0" i="0" u="none" strike="noStrike" dirty="0">
                <a:effectLst/>
                <a:latin typeface="Open Sans" panose="020B0606030504020204" pitchFamily="34" charset="0"/>
                <a:hlinkClick r:id="rId5"/>
              </a:rPr>
              <a:t>Health and Social Care</a:t>
            </a:r>
            <a:r>
              <a:rPr lang="en-GB" b="0" i="0" dirty="0">
                <a:solidFill>
                  <a:srgbClr val="202A30"/>
                </a:solidFill>
                <a:effectLst/>
                <a:latin typeface="Open Sans" panose="020B0606030504020204" pitchFamily="34" charset="0"/>
              </a:rPr>
              <a:t>; </a:t>
            </a:r>
            <a:r>
              <a:rPr lang="en-GB" b="0" i="0" u="none" strike="noStrike" dirty="0">
                <a:effectLst/>
                <a:latin typeface="Open Sans" panose="020B0606030504020204" pitchFamily="34" charset="0"/>
                <a:hlinkClick r:id="rId6"/>
              </a:rPr>
              <a:t>Rights and Freedoms</a:t>
            </a:r>
            <a:r>
              <a:rPr lang="en-GB" b="0" i="0" dirty="0">
                <a:solidFill>
                  <a:srgbClr val="202A30"/>
                </a:solidFill>
                <a:effectLst/>
                <a:latin typeface="Open Sans" panose="020B0606030504020204" pitchFamily="34" charset="0"/>
              </a:rPr>
              <a:t>.</a:t>
            </a:r>
            <a:endParaRPr lang="uk-UA" dirty="0">
              <a:latin typeface="Calibri" panose="020F0502020204030204" pitchFamily="34" charset="0"/>
              <a:cs typeface="Calibri" panose="020F0502020204030204" pitchFamily="34" charset="0"/>
            </a:endParaRPr>
          </a:p>
          <a:p>
            <a:pPr marL="285750" indent="-285750">
              <a:spcBef>
                <a:spcPts val="300"/>
              </a:spcBef>
              <a:buSzPct val="100000"/>
              <a:buBlip>
                <a:blip r:embed="rId2"/>
              </a:buBlip>
              <a:defRPr>
                <a:uFill>
                  <a:solidFill>
                    <a:srgbClr val="000000"/>
                  </a:solidFill>
                </a:uFill>
                <a:latin typeface="+mn-lt"/>
                <a:ea typeface="+mn-ea"/>
                <a:cs typeface="+mn-cs"/>
                <a:sym typeface="Arial"/>
              </a:defRPr>
            </a:pPr>
            <a:r>
              <a:rPr lang="en-GB" b="0" i="0" dirty="0">
                <a:solidFill>
                  <a:srgbClr val="242424"/>
                </a:solidFill>
                <a:effectLst/>
                <a:highlight>
                  <a:srgbClr val="FFFFFF"/>
                </a:highlight>
                <a:latin typeface="Calibri" panose="020F0502020204030204" pitchFamily="34" charset="0"/>
                <a:cs typeface="Calibri" panose="020F0502020204030204" pitchFamily="34" charset="0"/>
              </a:rPr>
              <a:t>Legal support for social and professional adaptation and the right to entrepreneurship for war veterans</a:t>
            </a:r>
            <a:endParaRPr lang="uk-UA" b="0" i="0" dirty="0">
              <a:solidFill>
                <a:srgbClr val="242424"/>
              </a:solidFill>
              <a:effectLst/>
              <a:highlight>
                <a:srgbClr val="FFFFFF"/>
              </a:highlight>
              <a:latin typeface="Calibri" panose="020F0502020204030204" pitchFamily="34" charset="0"/>
              <a:cs typeface="Calibri" panose="020F0502020204030204" pitchFamily="34" charset="0"/>
            </a:endParaRPr>
          </a:p>
          <a:p>
            <a:pPr marL="285750" indent="-285750">
              <a:spcBef>
                <a:spcPts val="300"/>
              </a:spcBef>
              <a:buSzPct val="100000"/>
              <a:buBlip>
                <a:blip r:embed="rId2"/>
              </a:buBlip>
              <a:defRPr>
                <a:uFill>
                  <a:solidFill>
                    <a:srgbClr val="000000"/>
                  </a:solidFill>
                </a:uFill>
                <a:latin typeface="+mn-lt"/>
                <a:ea typeface="+mn-ea"/>
                <a:cs typeface="+mn-cs"/>
                <a:sym typeface="Arial"/>
              </a:defRPr>
            </a:pPr>
            <a:r>
              <a:rPr lang="en-GB" sz="1800" dirty="0">
                <a:effectLst/>
                <a:latin typeface="Calibri" panose="020F0502020204030204" pitchFamily="34" charset="0"/>
                <a:ea typeface="Calibri" panose="020F0502020204030204" pitchFamily="34" charset="0"/>
                <a:cs typeface="Calibri" panose="020F0502020204030204" pitchFamily="34" charset="0"/>
              </a:rPr>
              <a:t>Transitional justice and peacebuilding in the post-conflict period (experience of post-conflict states for peacebuilding in Ukraine)</a:t>
            </a:r>
            <a:endParaRPr lang="uk-UA" sz="180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300"/>
              </a:spcBef>
              <a:buSzPct val="100000"/>
              <a:buBlip>
                <a:blip r:embed="rId2"/>
              </a:buBlip>
              <a:defRPr>
                <a:uFill>
                  <a:solidFill>
                    <a:srgbClr val="000000"/>
                  </a:solidFill>
                </a:uFill>
                <a:latin typeface="+mn-lt"/>
                <a:ea typeface="+mn-ea"/>
                <a:cs typeface="+mn-cs"/>
                <a:sym typeface="Arial"/>
              </a:defRPr>
            </a:pPr>
            <a:r>
              <a:rPr lang="en-GB" sz="1800" dirty="0">
                <a:effectLst/>
                <a:latin typeface="Calibri" panose="020F0502020204030204" pitchFamily="34" charset="0"/>
                <a:ea typeface="Calibri" panose="020F0502020204030204" pitchFamily="34" charset="0"/>
                <a:cs typeface="Calibri" panose="020F0502020204030204" pitchFamily="34" charset="0"/>
              </a:rPr>
              <a:t>Gender-based violence as a manifestation of gender inequality and human rights violations in the context of armed conflict (based on the situation in Ukraine).</a:t>
            </a:r>
            <a:endParaRPr dirty="0">
              <a:uFill>
                <a:solidFill>
                  <a:srgbClr val="000000"/>
                </a:solidFill>
              </a:uFill>
              <a:latin typeface="Calibri" panose="020F0502020204030204" pitchFamily="34" charset="0"/>
              <a:ea typeface="+mn-ea"/>
              <a:cs typeface="Calibri" panose="020F0502020204030204" pitchFamily="34" charset="0"/>
            </a:endParaRPr>
          </a:p>
        </p:txBody>
      </p:sp>
      <p:pic>
        <p:nvPicPr>
          <p:cNvPr id="8" name="Рисунок 7">
            <a:extLst>
              <a:ext uri="{FF2B5EF4-FFF2-40B4-BE49-F238E27FC236}">
                <a16:creationId xmlns:a16="http://schemas.microsoft.com/office/drawing/2014/main" id="{D46BE4EB-A331-55F1-04CF-4AAC2532DEC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875" r="21875"/>
          <a:stretch/>
        </p:blipFill>
        <p:spPr>
          <a:xfrm rot="16200000">
            <a:off x="7518203" y="2184203"/>
            <a:ext cx="6858000" cy="2489594"/>
          </a:xfrm>
          <a:prstGeom prst="rect">
            <a:avLst/>
          </a:prstGeom>
        </p:spPr>
      </p:pic>
    </p:spTree>
    <p:extLst>
      <p:ext uri="{BB962C8B-B14F-4D97-AF65-F5344CB8AC3E}">
        <p14:creationId xmlns:p14="http://schemas.microsoft.com/office/powerpoint/2010/main" val="1032261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 name="Заголовок 6"/>
          <p:cNvSpPr txBox="1"/>
          <p:nvPr/>
        </p:nvSpPr>
        <p:spPr>
          <a:xfrm>
            <a:off x="3673426" y="0"/>
            <a:ext cx="4845148" cy="10695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pPr algn="ctr">
              <a:lnSpc>
                <a:spcPct val="90000"/>
              </a:lnSpc>
              <a:defRPr sz="3600">
                <a:latin typeface="+mn-lt"/>
                <a:ea typeface="+mn-ea"/>
                <a:cs typeface="+mn-cs"/>
                <a:sym typeface="Arial"/>
              </a:defRPr>
            </a:pPr>
            <a:r>
              <a:t>Faculty</a:t>
            </a:r>
            <a:r>
              <a:rPr sz="4400"/>
              <a:t> of </a:t>
            </a:r>
            <a:r>
              <a:t>Law </a:t>
            </a:r>
          </a:p>
        </p:txBody>
      </p:sp>
      <p:sp>
        <p:nvSpPr>
          <p:cNvPr id="808" name="TextBox 6"/>
          <p:cNvSpPr txBox="1"/>
          <p:nvPr/>
        </p:nvSpPr>
        <p:spPr>
          <a:xfrm>
            <a:off x="3673427" y="834460"/>
            <a:ext cx="4845147"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a:latin typeface="+mn-lt"/>
                <a:ea typeface="+mn-ea"/>
                <a:cs typeface="+mn-cs"/>
                <a:sym typeface="Arial"/>
              </a:defRPr>
            </a:lvl1pPr>
          </a:lstStyle>
          <a:p>
            <a:pPr algn="ctr"/>
            <a:r>
              <a:rPr lang="en-US" sz="2400" b="1" dirty="0"/>
              <a:t>Contacts</a:t>
            </a:r>
            <a:r>
              <a:rPr lang="en-US" sz="2400" dirty="0"/>
              <a:t> </a:t>
            </a:r>
            <a:r>
              <a:rPr lang="uk-UA" sz="2400" dirty="0"/>
              <a:t> </a:t>
            </a:r>
            <a:endParaRPr sz="2400" dirty="0"/>
          </a:p>
        </p:txBody>
      </p:sp>
      <p:sp>
        <p:nvSpPr>
          <p:cNvPr id="809" name="TextBox 13"/>
          <p:cNvSpPr txBox="1"/>
          <p:nvPr/>
        </p:nvSpPr>
        <p:spPr>
          <a:xfrm>
            <a:off x="270588" y="1371600"/>
            <a:ext cx="9358604" cy="46705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r>
              <a:rPr lang="en-US" b="1" dirty="0"/>
              <a:t>Dean of the Faculty </a:t>
            </a:r>
            <a:r>
              <a:rPr lang="uk-UA" b="1" dirty="0"/>
              <a:t>                            </a:t>
            </a:r>
            <a:r>
              <a:rPr lang="en-US" b="1" dirty="0"/>
              <a:t>	          Olena </a:t>
            </a:r>
            <a:r>
              <a:rPr lang="en-US" b="1" dirty="0" err="1"/>
              <a:t>Arsentieva</a:t>
            </a:r>
            <a:endParaRPr lang="uk-UA" b="1" dirty="0"/>
          </a:p>
          <a:p>
            <a:r>
              <a:rPr lang="en-US" dirty="0"/>
              <a:t>+380506269192</a:t>
            </a:r>
            <a:endParaRPr lang="uk-UA" dirty="0"/>
          </a:p>
          <a:p>
            <a:r>
              <a:rPr lang="en-US" u="sng" dirty="0">
                <a:hlinkClick r:id="rId2"/>
              </a:rPr>
              <a:t>arsenteva@snu.edu.ua</a:t>
            </a:r>
            <a:endParaRPr lang="uk-UA" dirty="0"/>
          </a:p>
          <a:p>
            <a:r>
              <a:rPr lang="en-US" u="sng" dirty="0">
                <a:hlinkClick r:id="rId3"/>
              </a:rPr>
              <a:t>https://www.facebook.com/profile.php?id=100000534696951</a:t>
            </a:r>
            <a:endParaRPr lang="uk-UA" dirty="0"/>
          </a:p>
          <a:p>
            <a:pPr>
              <a:spcBef>
                <a:spcPts val="300"/>
              </a:spcBef>
              <a:buSzPct val="100000"/>
              <a:defRPr>
                <a:uFill>
                  <a:solidFill>
                    <a:srgbClr val="000000"/>
                  </a:solidFill>
                </a:uFill>
                <a:latin typeface="+mn-lt"/>
                <a:ea typeface="+mn-ea"/>
                <a:cs typeface="+mn-cs"/>
                <a:sym typeface="Arial"/>
              </a:defRPr>
            </a:pPr>
            <a:endParaRPr lang="uk-UA" dirty="0">
              <a:sym typeface="Arial"/>
            </a:endParaRPr>
          </a:p>
          <a:p>
            <a:pPr>
              <a:spcBef>
                <a:spcPts val="300"/>
              </a:spcBef>
              <a:buSzPct val="100000"/>
              <a:defRPr>
                <a:uFill>
                  <a:solidFill>
                    <a:srgbClr val="000000"/>
                  </a:solidFill>
                </a:uFill>
                <a:latin typeface="+mn-lt"/>
                <a:ea typeface="+mn-ea"/>
                <a:cs typeface="+mn-cs"/>
                <a:sym typeface="Arial"/>
              </a:defRPr>
            </a:pPr>
            <a:r>
              <a:rPr lang="en-US" b="1" dirty="0">
                <a:latin typeface="Calibri" panose="020F0502020204030204" pitchFamily="34" charset="0"/>
                <a:cs typeface="Calibri" panose="020F0502020204030204" pitchFamily="34" charset="0"/>
              </a:rPr>
              <a:t>Head of the </a:t>
            </a:r>
            <a:r>
              <a:rPr lang="en-US" b="1" dirty="0">
                <a:latin typeface="Calibri" panose="020F0502020204030204" pitchFamily="34" charset="0"/>
                <a:cs typeface="Calibri" panose="020F0502020204030204" pitchFamily="34" charset="0"/>
                <a:sym typeface="Arial"/>
              </a:rPr>
              <a:t> Center for Gender Culture</a:t>
            </a:r>
            <a:r>
              <a:rPr lang="uk-UA" b="1" dirty="0">
                <a:latin typeface="Calibri" panose="020F0502020204030204" pitchFamily="34" charset="0"/>
                <a:cs typeface="Calibri" panose="020F0502020204030204" pitchFamily="34" charset="0"/>
                <a:sym typeface="Arial"/>
              </a:rPr>
              <a:t>          </a:t>
            </a:r>
            <a:r>
              <a:rPr lang="en-US" b="1" dirty="0">
                <a:latin typeface="Calibri" panose="020F0502020204030204" pitchFamily="34" charset="0"/>
                <a:cs typeface="Calibri" panose="020F0502020204030204" pitchFamily="34" charset="0"/>
                <a:sym typeface="Arial"/>
              </a:rPr>
              <a:t>Halyna </a:t>
            </a:r>
            <a:r>
              <a:rPr lang="en-US" b="1" dirty="0" err="1">
                <a:latin typeface="Calibri" panose="020F0502020204030204" pitchFamily="34" charset="0"/>
                <a:cs typeface="Calibri" panose="020F0502020204030204" pitchFamily="34" charset="0"/>
                <a:sym typeface="Arial"/>
              </a:rPr>
              <a:t>Tatarenko</a:t>
            </a:r>
            <a:r>
              <a:rPr lang="en-US" b="1" dirty="0">
                <a:latin typeface="Calibri" panose="020F0502020204030204" pitchFamily="34" charset="0"/>
                <a:cs typeface="Calibri" panose="020F0502020204030204" pitchFamily="34" charset="0"/>
                <a:sym typeface="Arial"/>
              </a:rPr>
              <a:t> </a:t>
            </a:r>
            <a:endParaRPr lang="uk-UA" b="1" dirty="0">
              <a:latin typeface="Calibri" panose="020F0502020204030204" pitchFamily="34" charset="0"/>
              <a:cs typeface="Calibri" panose="020F0502020204030204" pitchFamily="34" charset="0"/>
              <a:sym typeface="Arial"/>
            </a:endParaRPr>
          </a:p>
          <a:p>
            <a:pPr>
              <a:spcBef>
                <a:spcPts val="300"/>
              </a:spcBef>
              <a:buSzPct val="100000"/>
              <a:defRPr>
                <a:uFill>
                  <a:solidFill>
                    <a:srgbClr val="000000"/>
                  </a:solidFill>
                </a:uFill>
                <a:latin typeface="+mn-lt"/>
                <a:ea typeface="+mn-ea"/>
                <a:cs typeface="+mn-cs"/>
                <a:sym typeface="Arial"/>
              </a:defRPr>
            </a:pPr>
            <a:r>
              <a:rPr lang="uk-UA" dirty="0">
                <a:latin typeface="Calibri" panose="020F0502020204030204" pitchFamily="34" charset="0"/>
                <a:cs typeface="Calibri" panose="020F0502020204030204" pitchFamily="34" charset="0"/>
                <a:sym typeface="Arial"/>
              </a:rPr>
              <a:t>+380501589273</a:t>
            </a:r>
          </a:p>
          <a:p>
            <a:pPr>
              <a:spcBef>
                <a:spcPts val="300"/>
              </a:spcBef>
              <a:buSzPct val="100000"/>
              <a:defRPr>
                <a:uFill>
                  <a:solidFill>
                    <a:srgbClr val="000000"/>
                  </a:solidFill>
                </a:uFill>
                <a:latin typeface="+mn-lt"/>
                <a:ea typeface="+mn-ea"/>
                <a:cs typeface="+mn-cs"/>
                <a:sym typeface="Arial"/>
              </a:defRPr>
            </a:pPr>
            <a:r>
              <a:rPr lang="en-US" dirty="0">
                <a:latin typeface="Calibri" panose="020F0502020204030204" pitchFamily="34" charset="0"/>
                <a:cs typeface="Calibri" panose="020F0502020204030204" pitchFamily="34" charset="0"/>
                <a:sym typeface="Arial"/>
                <a:hlinkClick r:id="rId4"/>
              </a:rPr>
              <a:t>tatarenko@snu.edu.ua</a:t>
            </a:r>
            <a:endParaRPr lang="uk-UA" dirty="0">
              <a:latin typeface="Calibri" panose="020F0502020204030204" pitchFamily="34" charset="0"/>
              <a:cs typeface="Calibri" panose="020F0502020204030204" pitchFamily="34" charset="0"/>
              <a:sym typeface="Arial"/>
            </a:endParaRPr>
          </a:p>
          <a:p>
            <a:pPr>
              <a:spcBef>
                <a:spcPts val="300"/>
              </a:spcBef>
              <a:buSzPct val="100000"/>
              <a:defRPr>
                <a:uFill>
                  <a:solidFill>
                    <a:srgbClr val="000000"/>
                  </a:solidFill>
                </a:uFill>
                <a:latin typeface="+mn-lt"/>
                <a:ea typeface="+mn-ea"/>
                <a:cs typeface="+mn-cs"/>
                <a:sym typeface="Arial"/>
              </a:defRPr>
            </a:pPr>
            <a:r>
              <a:rPr lang="en-US" b="1" dirty="0">
                <a:latin typeface="Calibri" panose="020F0502020204030204" pitchFamily="34" charset="0"/>
                <a:cs typeface="Calibri" panose="020F0502020204030204" pitchFamily="34" charset="0"/>
              </a:rPr>
              <a:t>Head of the </a:t>
            </a:r>
            <a:r>
              <a:rPr lang="en-US" b="1" dirty="0">
                <a:latin typeface="Calibri" panose="020F0502020204030204" pitchFamily="34" charset="0"/>
                <a:cs typeface="Calibri" panose="020F0502020204030204" pitchFamily="34" charset="0"/>
                <a:sym typeface="Arial"/>
              </a:rPr>
              <a:t> </a:t>
            </a:r>
            <a:r>
              <a:rPr lang="en-US" sz="1800" b="1" dirty="0">
                <a:latin typeface="Calibri" panose="020F0502020204030204" pitchFamily="34" charset="0"/>
                <a:cs typeface="Calibri" panose="020F0502020204030204" pitchFamily="34" charset="0"/>
                <a:sym typeface="Arial"/>
              </a:rPr>
              <a:t>Legal clinic </a:t>
            </a:r>
            <a:r>
              <a:rPr lang="en-US" sz="1800" dirty="0">
                <a:latin typeface="Calibri" panose="020F0502020204030204" pitchFamily="34" charset="0"/>
                <a:cs typeface="Calibri" panose="020F0502020204030204" pitchFamily="34" charset="0"/>
                <a:sym typeface="Arial"/>
              </a:rPr>
              <a:t>"</a:t>
            </a:r>
            <a:r>
              <a:rPr lang="en-US" sz="1800" b="1" dirty="0">
                <a:latin typeface="Calibri" panose="020F0502020204030204" pitchFamily="34" charset="0"/>
                <a:cs typeface="Calibri" panose="020F0502020204030204" pitchFamily="34" charset="0"/>
                <a:sym typeface="Arial"/>
              </a:rPr>
              <a:t>PRO BONO" </a:t>
            </a:r>
            <a:r>
              <a:rPr lang="uk-UA" sz="1800" b="1" dirty="0">
                <a:latin typeface="Calibri" panose="020F0502020204030204" pitchFamily="34" charset="0"/>
                <a:cs typeface="Calibri" panose="020F0502020204030204" pitchFamily="34" charset="0"/>
                <a:sym typeface="Arial"/>
              </a:rPr>
              <a:t>	</a:t>
            </a:r>
            <a:r>
              <a:rPr lang="en-US" sz="1800" b="1" dirty="0">
                <a:latin typeface="Calibri" panose="020F0502020204030204" pitchFamily="34" charset="0"/>
                <a:cs typeface="Calibri" panose="020F0502020204030204" pitchFamily="34" charset="0"/>
                <a:sym typeface="Arial"/>
              </a:rPr>
              <a:t>          </a:t>
            </a:r>
            <a:r>
              <a:rPr lang="en-US" b="1" dirty="0" err="1">
                <a:latin typeface="Calibri" panose="020F0502020204030204" pitchFamily="34" charset="0"/>
                <a:cs typeface="Calibri" panose="020F0502020204030204" pitchFamily="34" charset="0"/>
              </a:rPr>
              <a:t>Viktoriia</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Zholudieva</a:t>
            </a:r>
            <a:endParaRPr lang="uk-UA" b="1" dirty="0">
              <a:latin typeface="Calibri" panose="020F0502020204030204" pitchFamily="34" charset="0"/>
              <a:cs typeface="Calibri" panose="020F0502020204030204" pitchFamily="34" charset="0"/>
              <a:sym typeface="Arial"/>
            </a:endParaRPr>
          </a:p>
          <a:p>
            <a:pPr>
              <a:buSzPct val="100000"/>
              <a:defRPr>
                <a:uFill>
                  <a:solidFill>
                    <a:srgbClr val="000000"/>
                  </a:solidFill>
                </a:uFill>
                <a:latin typeface="+mn-lt"/>
                <a:ea typeface="+mn-ea"/>
                <a:cs typeface="+mn-cs"/>
                <a:sym typeface="Arial"/>
              </a:defRPr>
            </a:pPr>
            <a:r>
              <a:rPr lang="uk-UA" sz="1800" b="1" dirty="0">
                <a:latin typeface="Calibri" panose="020F0502020204030204" pitchFamily="34" charset="0"/>
                <a:cs typeface="Calibri" panose="020F0502020204030204" pitchFamily="34" charset="0"/>
                <a:sym typeface="Arial"/>
              </a:rPr>
              <a:t>+380668804349</a:t>
            </a:r>
          </a:p>
          <a:p>
            <a:pPr>
              <a:buSzPct val="100000"/>
              <a:defRPr>
                <a:uFill>
                  <a:solidFill>
                    <a:srgbClr val="000000"/>
                  </a:solidFill>
                </a:uFill>
                <a:latin typeface="+mn-lt"/>
                <a:ea typeface="+mn-ea"/>
                <a:cs typeface="+mn-cs"/>
                <a:sym typeface="Arial"/>
              </a:defRPr>
            </a:pPr>
            <a:r>
              <a:rPr lang="en-US" sz="1800" dirty="0">
                <a:latin typeface="Calibri" panose="020F0502020204030204" pitchFamily="34" charset="0"/>
                <a:cs typeface="Calibri" panose="020F0502020204030204" pitchFamily="34" charset="0"/>
                <a:sym typeface="Arial"/>
                <a:hlinkClick r:id="rId5"/>
              </a:rPr>
              <a:t>zholudieva@snu.edu.ua</a:t>
            </a:r>
            <a:endParaRPr lang="uk-UA" sz="1800" dirty="0">
              <a:latin typeface="Calibri" panose="020F0502020204030204" pitchFamily="34" charset="0"/>
              <a:cs typeface="Calibri" panose="020F0502020204030204" pitchFamily="34" charset="0"/>
              <a:sym typeface="Arial"/>
            </a:endParaRPr>
          </a:p>
          <a:p>
            <a:pPr>
              <a:spcBef>
                <a:spcPts val="300"/>
              </a:spcBef>
              <a:buSzPct val="100000"/>
              <a:defRPr>
                <a:uFill>
                  <a:solidFill>
                    <a:srgbClr val="000000"/>
                  </a:solidFill>
                </a:uFill>
                <a:latin typeface="+mn-lt"/>
                <a:ea typeface="+mn-ea"/>
                <a:cs typeface="+mn-cs"/>
                <a:sym typeface="Arial"/>
              </a:defRPr>
            </a:pPr>
            <a:endParaRPr lang="en-US" dirty="0">
              <a:solidFill>
                <a:srgbClr val="0000FF"/>
              </a:solidFill>
              <a:uFill>
                <a:solidFill>
                  <a:srgbClr val="000000"/>
                </a:solidFill>
              </a:uFill>
              <a:latin typeface="+mn-lt"/>
              <a:ea typeface="+mn-ea"/>
              <a:cs typeface="+mn-cs"/>
              <a:hlinkClick r:id="rId6">
                <a:extLst>
                  <a:ext uri="{A12FA001-AC4F-418D-AE19-62706E023703}">
                    <ahyp:hlinkClr xmlns:ahyp="http://schemas.microsoft.com/office/drawing/2018/hyperlinkcolor" val="tx"/>
                  </a:ext>
                </a:extLst>
              </a:hlinkClick>
            </a:endParaRPr>
          </a:p>
          <a:p>
            <a:pPr marL="285750" indent="-285750">
              <a:spcBef>
                <a:spcPts val="300"/>
              </a:spcBef>
              <a:buSzPct val="100000"/>
              <a:buBlip>
                <a:blip r:embed="rId7"/>
              </a:buBlip>
              <a:defRPr>
                <a:uFill>
                  <a:solidFill>
                    <a:srgbClr val="000000"/>
                  </a:solidFill>
                </a:uFill>
                <a:latin typeface="+mn-lt"/>
                <a:ea typeface="+mn-ea"/>
                <a:cs typeface="+mn-cs"/>
                <a:sym typeface="Arial"/>
              </a:defRPr>
            </a:pPr>
            <a:r>
              <a:rPr lang="en-US" dirty="0">
                <a:solidFill>
                  <a:srgbClr val="0000FF"/>
                </a:solidFill>
                <a:uFill>
                  <a:solidFill>
                    <a:srgbClr val="000000"/>
                  </a:solidFill>
                </a:uFill>
                <a:latin typeface="+mn-lt"/>
                <a:ea typeface="+mn-ea"/>
                <a:cs typeface="+mn-cs"/>
                <a:hlinkClick r:id="rId6">
                  <a:extLst>
                    <a:ext uri="{A12FA001-AC4F-418D-AE19-62706E023703}">
                      <ahyp:hlinkClr xmlns:ahyp="http://schemas.microsoft.com/office/drawing/2018/hyperlinkcolor" val="tx"/>
                    </a:ext>
                  </a:extLst>
                </a:hlinkClick>
              </a:rPr>
              <a:t>https://snu.edu.ua/index.php/subdivision/jurisprudence/</a:t>
            </a:r>
            <a:endParaRPr lang="uk-UA" dirty="0">
              <a:solidFill>
                <a:srgbClr val="0000FF"/>
              </a:solidFill>
              <a:uFill>
                <a:solidFill>
                  <a:srgbClr val="000000"/>
                </a:solidFill>
              </a:uFill>
              <a:latin typeface="+mn-lt"/>
              <a:ea typeface="+mn-ea"/>
              <a:cs typeface="+mn-cs"/>
              <a:hlinkClick r:id="rId6">
                <a:extLst>
                  <a:ext uri="{A12FA001-AC4F-418D-AE19-62706E023703}">
                    <ahyp:hlinkClr xmlns:ahyp="http://schemas.microsoft.com/office/drawing/2018/hyperlinkcolor" val="tx"/>
                  </a:ext>
                </a:extLst>
              </a:hlinkClick>
            </a:endParaRPr>
          </a:p>
          <a:p>
            <a:pPr marL="285750" indent="-285750">
              <a:spcBef>
                <a:spcPts val="300"/>
              </a:spcBef>
              <a:buSzPct val="100000"/>
              <a:buBlip>
                <a:blip r:embed="rId7"/>
              </a:buBlip>
              <a:defRPr>
                <a:uFill>
                  <a:solidFill>
                    <a:srgbClr val="000000"/>
                  </a:solidFill>
                </a:uFill>
                <a:latin typeface="+mn-lt"/>
                <a:ea typeface="+mn-ea"/>
                <a:cs typeface="+mn-cs"/>
                <a:sym typeface="Arial"/>
              </a:defRPr>
            </a:pPr>
            <a:r>
              <a:rPr lang="en-US" dirty="0">
                <a:solidFill>
                  <a:srgbClr val="0000FF"/>
                </a:solidFill>
                <a:uFill>
                  <a:solidFill>
                    <a:srgbClr val="000000"/>
                  </a:solidFill>
                </a:uFill>
                <a:latin typeface="+mn-lt"/>
                <a:ea typeface="+mn-ea"/>
                <a:cs typeface="+mn-cs"/>
                <a:hlinkClick r:id="rId6">
                  <a:extLst>
                    <a:ext uri="{A12FA001-AC4F-418D-AE19-62706E023703}">
                      <ahyp:hlinkClr xmlns:ahyp="http://schemas.microsoft.com/office/drawing/2018/hyperlinkcolor" val="tx"/>
                    </a:ext>
                  </a:extLst>
                </a:hlinkClick>
              </a:rPr>
              <a:t>http://pravo-snu.com.ua/</a:t>
            </a:r>
            <a:endParaRPr lang="uk-UA" dirty="0">
              <a:solidFill>
                <a:srgbClr val="0000FF"/>
              </a:solidFill>
              <a:uFill>
                <a:solidFill>
                  <a:srgbClr val="000000"/>
                </a:solidFill>
              </a:uFill>
              <a:latin typeface="+mn-lt"/>
              <a:ea typeface="+mn-ea"/>
              <a:cs typeface="+mn-cs"/>
              <a:hlinkClick r:id="rId6">
                <a:extLst>
                  <a:ext uri="{A12FA001-AC4F-418D-AE19-62706E023703}">
                    <ahyp:hlinkClr xmlns:ahyp="http://schemas.microsoft.com/office/drawing/2018/hyperlinkcolor" val="tx"/>
                  </a:ext>
                </a:extLst>
              </a:hlinkClick>
            </a:endParaRPr>
          </a:p>
          <a:p>
            <a:pPr marL="285750" indent="-285750">
              <a:spcBef>
                <a:spcPts val="300"/>
              </a:spcBef>
              <a:buSzPct val="100000"/>
              <a:buBlip>
                <a:blip r:embed="rId7"/>
              </a:buBlip>
              <a:defRPr>
                <a:uFill>
                  <a:solidFill>
                    <a:srgbClr val="000000"/>
                  </a:solidFill>
                </a:uFill>
                <a:latin typeface="+mn-lt"/>
                <a:ea typeface="+mn-ea"/>
                <a:cs typeface="+mn-cs"/>
                <a:sym typeface="Arial"/>
              </a:defRPr>
            </a:pPr>
            <a:r>
              <a:rPr lang="en-US" dirty="0">
                <a:solidFill>
                  <a:srgbClr val="0000FF"/>
                </a:solidFill>
                <a:uFill>
                  <a:solidFill>
                    <a:srgbClr val="000000"/>
                  </a:solidFill>
                </a:uFill>
                <a:latin typeface="+mn-lt"/>
                <a:ea typeface="+mn-ea"/>
                <a:cs typeface="+mn-cs"/>
                <a:hlinkClick r:id="rId6">
                  <a:extLst>
                    <a:ext uri="{A12FA001-AC4F-418D-AE19-62706E023703}">
                      <ahyp:hlinkClr xmlns:ahyp="http://schemas.microsoft.com/office/drawing/2018/hyperlinkcolor" val="tx"/>
                    </a:ext>
                  </a:extLst>
                </a:hlinkClick>
              </a:rPr>
              <a:t>https://www.facebook.com/eunu.law</a:t>
            </a:r>
            <a:endParaRPr lang="uk-UA" dirty="0">
              <a:uFill>
                <a:solidFill>
                  <a:srgbClr val="000000"/>
                </a:solidFill>
              </a:uFill>
              <a:latin typeface="+mn-lt"/>
              <a:ea typeface="+mn-ea"/>
              <a:cs typeface="+mn-cs"/>
            </a:endParaRPr>
          </a:p>
        </p:txBody>
      </p:sp>
      <p:pic>
        <p:nvPicPr>
          <p:cNvPr id="8" name="Рисунок 7">
            <a:extLst>
              <a:ext uri="{FF2B5EF4-FFF2-40B4-BE49-F238E27FC236}">
                <a16:creationId xmlns:a16="http://schemas.microsoft.com/office/drawing/2014/main" id="{D46BE4EB-A331-55F1-04CF-4AAC2532DEC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875" r="21875"/>
          <a:stretch/>
        </p:blipFill>
        <p:spPr>
          <a:xfrm rot="16200000">
            <a:off x="7518203" y="2184203"/>
            <a:ext cx="6858000" cy="2489594"/>
          </a:xfrm>
          <a:prstGeom prst="rect">
            <a:avLst/>
          </a:prstGeom>
        </p:spPr>
      </p:pic>
      <p:pic>
        <p:nvPicPr>
          <p:cNvPr id="3" name="Рисунок 2">
            <a:extLst>
              <a:ext uri="{FF2B5EF4-FFF2-40B4-BE49-F238E27FC236}">
                <a16:creationId xmlns:a16="http://schemas.microsoft.com/office/drawing/2014/main" id="{D24591D7-3026-44A0-B2D4-66D1A8EEBC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1825" y="1627517"/>
            <a:ext cx="1962150" cy="1962150"/>
          </a:xfrm>
          <a:prstGeom prst="rect">
            <a:avLst/>
          </a:prstGeom>
        </p:spPr>
      </p:pic>
    </p:spTree>
    <p:extLst>
      <p:ext uri="{BB962C8B-B14F-4D97-AF65-F5344CB8AC3E}">
        <p14:creationId xmlns:p14="http://schemas.microsoft.com/office/powerpoint/2010/main" val="2176618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Тема Office">
      <a:majorFont>
        <a:latin typeface="Helvetica"/>
        <a:ea typeface="Helvetica"/>
        <a:cs typeface="Helvetica"/>
      </a:majorFont>
      <a:minorFont>
        <a:latin typeface="Arial"/>
        <a:ea typeface="Arial"/>
        <a:cs typeface="Arial"/>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Тема Office">
      <a:majorFont>
        <a:latin typeface="Helvetica"/>
        <a:ea typeface="Helvetica"/>
        <a:cs typeface="Helvetica"/>
      </a:majorFont>
      <a:minorFont>
        <a:latin typeface="Arial"/>
        <a:ea typeface="Arial"/>
        <a:cs typeface="Arial"/>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2416</TotalTime>
  <Words>1742</Words>
  <Application>Microsoft Macintosh PowerPoint</Application>
  <PresentationFormat>Широкоэкранный</PresentationFormat>
  <Paragraphs>126</Paragraphs>
  <Slides>14</Slides>
  <Notes>4</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14</vt:i4>
      </vt:variant>
    </vt:vector>
  </HeadingPairs>
  <TitlesOfParts>
    <vt:vector size="18" baseType="lpstr">
      <vt:lpstr>Arial</vt:lpstr>
      <vt:lpstr>Calibri</vt:lpstr>
      <vt:lpstr>Open Sans</vt:lpstr>
      <vt:lpstr>Тема Office</vt:lpstr>
      <vt:lpstr>Volodymyr Dahl  East Ukrainian  National University Faculty of Law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Volodymyr Dahl    East Ukrainian      National University</dc:title>
  <dc:creator>Пользователь</dc:creator>
  <cp:lastModifiedBy>Арсентьєва Олена Сергіївна</cp:lastModifiedBy>
  <cp:revision>40</cp:revision>
  <dcterms:modified xsi:type="dcterms:W3CDTF">2024-07-09T08:38:33Z</dcterms:modified>
</cp:coreProperties>
</file>